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322" r:id="rId2"/>
    <p:sldId id="351" r:id="rId3"/>
    <p:sldId id="352" r:id="rId4"/>
    <p:sldId id="353" r:id="rId5"/>
    <p:sldId id="354" r:id="rId6"/>
    <p:sldId id="355" r:id="rId7"/>
    <p:sldId id="356" r:id="rId8"/>
    <p:sldId id="357" r:id="rId9"/>
    <p:sldId id="358" r:id="rId10"/>
    <p:sldId id="359" r:id="rId11"/>
    <p:sldId id="360" r:id="rId12"/>
    <p:sldId id="361" r:id="rId13"/>
    <p:sldId id="362" r:id="rId14"/>
    <p:sldId id="363" r:id="rId15"/>
    <p:sldId id="373" r:id="rId16"/>
    <p:sldId id="364" r:id="rId17"/>
    <p:sldId id="365" r:id="rId18"/>
    <p:sldId id="366" r:id="rId19"/>
    <p:sldId id="367" r:id="rId20"/>
    <p:sldId id="577" r:id="rId21"/>
    <p:sldId id="528" r:id="rId22"/>
    <p:sldId id="368" r:id="rId23"/>
    <p:sldId id="369" r:id="rId24"/>
    <p:sldId id="370" r:id="rId25"/>
    <p:sldId id="371" r:id="rId26"/>
    <p:sldId id="372" r:id="rId27"/>
    <p:sldId id="297" r:id="rId28"/>
  </p:sldIdLst>
  <p:sldSz cx="12190413" cy="6859588"/>
  <p:notesSz cx="6858000" cy="9144000"/>
  <p:embeddedFontLst>
    <p:embeddedFont>
      <p:font typeface="굴림체" panose="020B0609000101010101" pitchFamily="49" charset="-127"/>
      <p:regular r:id="rId31"/>
    </p:embeddedFont>
    <p:embeddedFont>
      <p:font typeface="맑은 고딕" panose="020B0503020000020004" pitchFamily="34" charset="-127"/>
      <p:regular r:id="rId32"/>
      <p:bold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  <p:embeddedFont>
      <p:font typeface="Noto Sans" panose="020B0502040504020204" pitchFamily="34" charset="0"/>
      <p:regular r:id="rId40"/>
      <p:bold r:id="rId41"/>
      <p:italic r:id="rId42"/>
      <p:boldItalic r:id="rId43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97FE"/>
    <a:srgbClr val="010E54"/>
    <a:srgbClr val="03ECFF"/>
    <a:srgbClr val="17293D"/>
    <a:srgbClr val="1C89DB"/>
    <a:srgbClr val="CE9552"/>
    <a:srgbClr val="FF6100"/>
    <a:srgbClr val="BDDAEA"/>
    <a:srgbClr val="140D3B"/>
    <a:srgbClr val="F4AB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35" autoAdjust="0"/>
    <p:restoredTop sz="82881" autoAdjust="0"/>
  </p:normalViewPr>
  <p:slideViewPr>
    <p:cSldViewPr>
      <p:cViewPr varScale="1">
        <p:scale>
          <a:sx n="90" d="100"/>
          <a:sy n="90" d="100"/>
        </p:scale>
        <p:origin x="1602" y="90"/>
      </p:cViewPr>
      <p:guideLst>
        <p:guide orient="horz" pos="2160"/>
        <p:guide pos="2880"/>
        <p:guide orient="horz" pos="2161"/>
        <p:guide pos="38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3546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*_search_algorithm#cite_note-2" TargetMode="External"/><Relationship Id="rId3" Type="http://schemas.openxmlformats.org/officeDocument/2006/relationships/hyperlink" Target="https://en.wikipedia.org/wiki/Graph_traversal" TargetMode="External"/><Relationship Id="rId7" Type="http://schemas.openxmlformats.org/officeDocument/2006/relationships/hyperlink" Target="https://en.wikipedia.org/wiki/Travel-routing_system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A*_search_algorithm#cite_note-:2-1" TargetMode="External"/><Relationship Id="rId5" Type="http://schemas.openxmlformats.org/officeDocument/2006/relationships/hyperlink" Target="https://en.wikipedia.org/wiki/Algorithm" TargetMode="External"/><Relationship Id="rId4" Type="http://schemas.openxmlformats.org/officeDocument/2006/relationships/hyperlink" Target="https://en.wikipedia.org/wiki/Pathfinding" TargetMode="External"/><Relationship Id="rId9" Type="http://schemas.openxmlformats.org/officeDocument/2006/relationships/hyperlink" Target="https://en.wikipedia.org/wiki/A*_search_algorithm#cite_note-Zeng-3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strike="noStrike" baseline="0" dirty="0">
                <a:latin typeface="Times-Roman"/>
              </a:rPr>
              <a:t>Intelligent agents are supposed to maximize their performance measure</a:t>
            </a:r>
            <a:r>
              <a:rPr lang="tr-TR" sz="1400" b="0" i="0" u="none" strike="noStrike" baseline="0" dirty="0">
                <a:latin typeface="Times-Roman"/>
              </a:rPr>
              <a:t>.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168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3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065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4C7023-1648-4F51-874D-1B6680E39D2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362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8788" y="720725"/>
            <a:ext cx="6397625" cy="3600450"/>
          </a:xfrm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For any search problem, you know the goal.  Now, you have an idea of how far away you are from the goal.</a:t>
            </a:r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2CE179-B2C7-46EC-9538-A27EC550BBF7}" type="slidenum">
              <a:rPr lang="en-US" smtClean="0">
                <a:latin typeface="Arial" charset="0"/>
              </a:rPr>
              <a:pPr/>
              <a:t>10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224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8788" y="720725"/>
            <a:ext cx="6397625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A*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(pronounced "A-star") is a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Graph traversal"/>
              </a:rPr>
              <a:t>graph traversal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Pathfinding"/>
              </a:rPr>
              <a:t>path search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Algorithm"/>
              </a:rPr>
              <a:t>algorithm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which is used in many fields of computer science due to its completeness, optimality, and optimal efficiency.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6"/>
              </a:rPr>
              <a:t>[1]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One major practical drawback is its {\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displaystyle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O(b^{d})} space complexity, as it stores all generated nodes in memory. Thus, in practical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7" tooltip="Travel-routing system"/>
              </a:rPr>
              <a:t>travel-routing systems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it is generally outperformed by algorithms which can pre-process the graph to attain better performance,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8"/>
              </a:rPr>
              <a:t>[2]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as well as memory-bounded approaches; however, A* is still the best solution in many cases.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9"/>
              </a:rPr>
              <a:t>[3]</a:t>
            </a:r>
            <a:endParaRPr lang="en-US" dirty="0">
              <a:latin typeface="Arial" charset="0"/>
            </a:endParaRP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0E0FD6-A987-4E1A-BCF4-7669DC860F72}" type="slidenum">
              <a:rPr lang="en-US" smtClean="0">
                <a:latin typeface="Arial" charset="0"/>
              </a:rPr>
              <a:pPr/>
              <a:t>14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40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1A524C-0FE5-4D64-AE7F-8C8CC01270F0}" type="slidenum">
              <a:rPr lang="en-US" smtClean="0">
                <a:latin typeface="Arial" charset="0"/>
              </a:rPr>
              <a:pPr/>
              <a:t>16</a:t>
            </a:fld>
            <a:endParaRPr lang="en-US">
              <a:latin typeface="Arial" charset="0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397625" cy="3600450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  <a:ln/>
        </p:spPr>
        <p:txBody>
          <a:bodyPr/>
          <a:lstStyle/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769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8788" y="720725"/>
            <a:ext cx="6397625" cy="3600450"/>
          </a:xfrm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9F9AF4-5B05-467D-A88D-11CD62E3A2C2}" type="slidenum">
              <a:rPr lang="en-US" smtClean="0">
                <a:latin typeface="Arial" charset="0"/>
              </a:rPr>
              <a:pPr/>
              <a:t>19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9615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365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66E1F538-CD17-4FEB-9F3C-904332F060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0413" cy="6859588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5735166" y="5540319"/>
            <a:ext cx="4968552" cy="84180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rgbClr val="03ECFF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5735166" y="3501802"/>
            <a:ext cx="6264696" cy="219005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AB7BB045-7E42-4329-98F9-9E7A1CE665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78515" cy="68595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 with your own text.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189434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rgbClr val="17293D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 with your own text.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1522697" y="1557586"/>
            <a:ext cx="9145016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0AE4EA-EF72-4592-B966-0919EDBC0AD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7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281" y="1981659"/>
            <a:ext cx="5079339" cy="4115753"/>
          </a:xfrm>
        </p:spPr>
        <p:txBody>
          <a:bodyPr/>
          <a:lstStyle>
            <a:lvl1pPr>
              <a:defRPr sz="2801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793" y="1981659"/>
            <a:ext cx="5079339" cy="4115753"/>
          </a:xfrm>
        </p:spPr>
        <p:txBody>
          <a:bodyPr/>
          <a:lstStyle>
            <a:lvl1pPr>
              <a:defRPr sz="2801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64D433-5703-4791-95E4-1ADD64E65D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556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  <p:sldLayoutId id="2147483658" r:id="rId7"/>
    <p:sldLayoutId id="2147483659" r:id="rId8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athfinding" TargetMode="External"/><Relationship Id="rId2" Type="http://schemas.openxmlformats.org/officeDocument/2006/relationships/hyperlink" Target="https://en.wikipedia.org/wiki/Graph_traversal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en.wikipedia.org/wiki/Travel-routing_system" TargetMode="External"/><Relationship Id="rId4" Type="http://schemas.openxmlformats.org/officeDocument/2006/relationships/hyperlink" Target="https://en.wikipedia.org/wiki/Algorithm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7" Type="http://schemas.openxmlformats.org/officeDocument/2006/relationships/image" Target="../media/image20.w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wmf"/><Relationship Id="rId4" Type="http://schemas.openxmlformats.org/officeDocument/2006/relationships/image" Target="../media/image17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7463358" y="6238106"/>
            <a:ext cx="4608512" cy="504056"/>
          </a:xfrm>
        </p:spPr>
        <p:txBody>
          <a:bodyPr/>
          <a:lstStyle/>
          <a:p>
            <a:pPr algn="r"/>
            <a:r>
              <a:rPr lang="tr-TR" altLang="ko-KR" sz="2000" b="1" dirty="0">
                <a:latin typeface="+mn-lt"/>
              </a:rPr>
              <a:t>Asst.Prof.Dr. Murat ŞİMŞEK</a:t>
            </a:r>
            <a:endParaRPr lang="en-US" altLang="ko-KR" sz="2000" b="1" dirty="0">
              <a:latin typeface="+mn-lt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0" y="0"/>
            <a:ext cx="12071870" cy="3573810"/>
          </a:xfrm>
        </p:spPr>
        <p:txBody>
          <a:bodyPr/>
          <a:lstStyle/>
          <a:p>
            <a:pPr algn="r"/>
            <a:r>
              <a:rPr lang="tr-T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CENG401</a:t>
            </a:r>
            <a:br>
              <a:rPr lang="tr-TR" dirty="0"/>
            </a:br>
            <a:r>
              <a:rPr lang="tr-TR" dirty="0"/>
              <a:t>MACHINE LEARNING </a:t>
            </a:r>
            <a:br>
              <a:rPr lang="tr-TR" dirty="0"/>
            </a:br>
            <a:r>
              <a:rPr lang="tr-TR" dirty="0"/>
              <a:t>AND </a:t>
            </a:r>
            <a:br>
              <a:rPr lang="tr-TR" dirty="0"/>
            </a:br>
            <a:r>
              <a:rPr lang="tr-TR" dirty="0"/>
              <a:t>ARTIFICIAL </a:t>
            </a:r>
            <a:br>
              <a:rPr lang="tr-TR" dirty="0"/>
            </a:br>
            <a:r>
              <a:rPr lang="tr-TR" dirty="0"/>
              <a:t>INTELLIGENCE</a:t>
            </a:r>
            <a:endParaRPr lang="ko-KR" altLang="en-US" b="1" dirty="0"/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88247309-9B63-0D00-68BD-04A74CFF7F96}"/>
              </a:ext>
            </a:extLst>
          </p:cNvPr>
          <p:cNvSpPr txBox="1"/>
          <p:nvPr/>
        </p:nvSpPr>
        <p:spPr>
          <a:xfrm>
            <a:off x="262558" y="117426"/>
            <a:ext cx="1781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b="1" dirty="0">
                <a:solidFill>
                  <a:schemeClr val="bg1"/>
                </a:solidFill>
              </a:rPr>
              <a:t>WEEK-4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reeform 28"/>
          <p:cNvSpPr>
            <a:spLocks/>
          </p:cNvSpPr>
          <p:nvPr/>
        </p:nvSpPr>
        <p:spPr bwMode="auto">
          <a:xfrm>
            <a:off x="8093608" y="3834554"/>
            <a:ext cx="2884112" cy="2263480"/>
          </a:xfrm>
          <a:custGeom>
            <a:avLst/>
            <a:gdLst>
              <a:gd name="T0" fmla="*/ 2147483647 w 1817"/>
              <a:gd name="T1" fmla="*/ 2147483647 h 1714"/>
              <a:gd name="T2" fmla="*/ 2147483647 w 1817"/>
              <a:gd name="T3" fmla="*/ 2147483647 h 1714"/>
              <a:gd name="T4" fmla="*/ 2147483647 w 1817"/>
              <a:gd name="T5" fmla="*/ 2147483647 h 1714"/>
              <a:gd name="T6" fmla="*/ 2147483647 w 1817"/>
              <a:gd name="T7" fmla="*/ 2147483647 h 1714"/>
              <a:gd name="T8" fmla="*/ 2147483647 w 1817"/>
              <a:gd name="T9" fmla="*/ 2147483647 h 1714"/>
              <a:gd name="T10" fmla="*/ 2147483647 w 1817"/>
              <a:gd name="T11" fmla="*/ 2147483647 h 1714"/>
              <a:gd name="T12" fmla="*/ 2147483647 w 1817"/>
              <a:gd name="T13" fmla="*/ 2147483647 h 1714"/>
              <a:gd name="T14" fmla="*/ 2147483647 w 1817"/>
              <a:gd name="T15" fmla="*/ 2147483647 h 1714"/>
              <a:gd name="T16" fmla="*/ 2147483647 w 1817"/>
              <a:gd name="T17" fmla="*/ 2147483647 h 1714"/>
              <a:gd name="T18" fmla="*/ 2147483647 w 1817"/>
              <a:gd name="T19" fmla="*/ 2147483647 h 171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817"/>
              <a:gd name="T31" fmla="*/ 0 h 1714"/>
              <a:gd name="T32" fmla="*/ 1817 w 1817"/>
              <a:gd name="T33" fmla="*/ 1714 h 171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817" h="1714">
                <a:moveTo>
                  <a:pt x="938" y="164"/>
                </a:moveTo>
                <a:cubicBezTo>
                  <a:pt x="1096" y="407"/>
                  <a:pt x="1716" y="1413"/>
                  <a:pt x="1817" y="1625"/>
                </a:cubicBezTo>
                <a:cubicBezTo>
                  <a:pt x="1741" y="1629"/>
                  <a:pt x="1331" y="1650"/>
                  <a:pt x="1054" y="1649"/>
                </a:cubicBezTo>
                <a:cubicBezTo>
                  <a:pt x="1021" y="1539"/>
                  <a:pt x="1101" y="1279"/>
                  <a:pt x="1036" y="1021"/>
                </a:cubicBezTo>
                <a:cubicBezTo>
                  <a:pt x="1008" y="965"/>
                  <a:pt x="973" y="949"/>
                  <a:pt x="897" y="973"/>
                </a:cubicBezTo>
                <a:cubicBezTo>
                  <a:pt x="855" y="963"/>
                  <a:pt x="618" y="1676"/>
                  <a:pt x="586" y="1654"/>
                </a:cubicBezTo>
                <a:cubicBezTo>
                  <a:pt x="468" y="1651"/>
                  <a:pt x="44" y="1714"/>
                  <a:pt x="47" y="1649"/>
                </a:cubicBezTo>
                <a:cubicBezTo>
                  <a:pt x="0" y="1570"/>
                  <a:pt x="165" y="1427"/>
                  <a:pt x="302" y="1181"/>
                </a:cubicBezTo>
                <a:cubicBezTo>
                  <a:pt x="348" y="1005"/>
                  <a:pt x="762" y="338"/>
                  <a:pt x="868" y="169"/>
                </a:cubicBezTo>
                <a:cubicBezTo>
                  <a:pt x="974" y="0"/>
                  <a:pt x="924" y="165"/>
                  <a:pt x="938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6" tIns="45713" rIns="91426" bIns="45713"/>
          <a:lstStyle/>
          <a:p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Greedy Search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457140" y="1601232"/>
            <a:ext cx="7085677" cy="487616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Strategy: expand a node that you think is closest to a goal state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Heuristic: estimate of distance to nearest</a:t>
            </a:r>
            <a:r>
              <a:rPr lang="tr-TR" sz="2400" dirty="0"/>
              <a:t>  </a:t>
            </a:r>
            <a:r>
              <a:rPr lang="en-US" sz="2400" dirty="0"/>
              <a:t> goal for each state</a:t>
            </a:r>
          </a:p>
          <a:p>
            <a:pPr lvl="1"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common case: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Best-first takes you straight to the (wrong) goal</a:t>
            </a:r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Worst-case: like a badly-guided DFS</a:t>
            </a:r>
          </a:p>
        </p:txBody>
      </p:sp>
      <p:sp>
        <p:nvSpPr>
          <p:cNvPr id="13317" name="Freeform 30"/>
          <p:cNvSpPr>
            <a:spLocks/>
          </p:cNvSpPr>
          <p:nvPr/>
        </p:nvSpPr>
        <p:spPr bwMode="auto">
          <a:xfrm>
            <a:off x="9347570" y="1220282"/>
            <a:ext cx="846029" cy="1774594"/>
          </a:xfrm>
          <a:custGeom>
            <a:avLst/>
            <a:gdLst>
              <a:gd name="T0" fmla="*/ 2147483647 w 533"/>
              <a:gd name="T1" fmla="*/ 2147483647 h 1118"/>
              <a:gd name="T2" fmla="*/ 2147483647 w 533"/>
              <a:gd name="T3" fmla="*/ 2147483647 h 1118"/>
              <a:gd name="T4" fmla="*/ 2147483647 w 533"/>
              <a:gd name="T5" fmla="*/ 2147483647 h 1118"/>
              <a:gd name="T6" fmla="*/ 2147483647 w 533"/>
              <a:gd name="T7" fmla="*/ 2147483647 h 1118"/>
              <a:gd name="T8" fmla="*/ 2147483647 w 533"/>
              <a:gd name="T9" fmla="*/ 2147483647 h 1118"/>
              <a:gd name="T10" fmla="*/ 2147483647 w 533"/>
              <a:gd name="T11" fmla="*/ 2147483647 h 111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33"/>
              <a:gd name="T19" fmla="*/ 0 h 1118"/>
              <a:gd name="T20" fmla="*/ 533 w 533"/>
              <a:gd name="T21" fmla="*/ 1118 h 111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33" h="1118">
                <a:moveTo>
                  <a:pt x="100" y="137"/>
                </a:moveTo>
                <a:cubicBezTo>
                  <a:pt x="172" y="245"/>
                  <a:pt x="395" y="656"/>
                  <a:pt x="464" y="788"/>
                </a:cubicBezTo>
                <a:cubicBezTo>
                  <a:pt x="533" y="920"/>
                  <a:pt x="513" y="858"/>
                  <a:pt x="513" y="928"/>
                </a:cubicBezTo>
                <a:cubicBezTo>
                  <a:pt x="472" y="988"/>
                  <a:pt x="380" y="1118"/>
                  <a:pt x="281" y="991"/>
                </a:cubicBezTo>
                <a:cubicBezTo>
                  <a:pt x="260" y="823"/>
                  <a:pt x="60" y="284"/>
                  <a:pt x="30" y="142"/>
                </a:cubicBezTo>
                <a:cubicBezTo>
                  <a:pt x="0" y="0"/>
                  <a:pt x="32" y="29"/>
                  <a:pt x="100" y="137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6" tIns="45713" rIns="91426" bIns="45713"/>
          <a:lstStyle/>
          <a:p>
            <a:endParaRPr lang="en-US"/>
          </a:p>
        </p:txBody>
      </p:sp>
      <p:sp>
        <p:nvSpPr>
          <p:cNvPr id="13318" name="Freeform 4"/>
          <p:cNvSpPr>
            <a:spLocks/>
          </p:cNvSpPr>
          <p:nvPr/>
        </p:nvSpPr>
        <p:spPr bwMode="auto">
          <a:xfrm>
            <a:off x="7999958" y="1323455"/>
            <a:ext cx="2926970" cy="2107925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26" tIns="45713" rIns="91426" bIns="45713"/>
          <a:lstStyle/>
          <a:p>
            <a:endParaRPr lang="en-US"/>
          </a:p>
        </p:txBody>
      </p:sp>
      <p:sp>
        <p:nvSpPr>
          <p:cNvPr id="13319" name="Oval 5"/>
          <p:cNvSpPr>
            <a:spLocks noChangeArrowheads="1"/>
          </p:cNvSpPr>
          <p:nvPr/>
        </p:nvSpPr>
        <p:spPr bwMode="auto">
          <a:xfrm>
            <a:off x="9122175" y="1679009"/>
            <a:ext cx="179365" cy="17936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endParaRPr lang="en-US"/>
          </a:p>
        </p:txBody>
      </p:sp>
      <p:sp>
        <p:nvSpPr>
          <p:cNvPr id="13320" name="Oval 6"/>
          <p:cNvSpPr>
            <a:spLocks noChangeArrowheads="1"/>
          </p:cNvSpPr>
          <p:nvPr/>
        </p:nvSpPr>
        <p:spPr bwMode="auto">
          <a:xfrm>
            <a:off x="9598363" y="1669484"/>
            <a:ext cx="179365" cy="17936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endParaRPr lang="en-US"/>
          </a:p>
        </p:txBody>
      </p:sp>
      <p:sp>
        <p:nvSpPr>
          <p:cNvPr id="13321" name="Text Box 7"/>
          <p:cNvSpPr txBox="1">
            <a:spLocks noChangeArrowheads="1"/>
          </p:cNvSpPr>
          <p:nvPr/>
        </p:nvSpPr>
        <p:spPr bwMode="auto">
          <a:xfrm>
            <a:off x="9252332" y="1529804"/>
            <a:ext cx="274603" cy="400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22" name="Freeform 8"/>
          <p:cNvSpPr>
            <a:spLocks/>
          </p:cNvSpPr>
          <p:nvPr/>
        </p:nvSpPr>
        <p:spPr bwMode="auto">
          <a:xfrm>
            <a:off x="9234873" y="1483773"/>
            <a:ext cx="444442" cy="88888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26" tIns="45713" rIns="91426" bIns="45713"/>
          <a:lstStyle/>
          <a:p>
            <a:endParaRPr lang="en-US"/>
          </a:p>
        </p:txBody>
      </p:sp>
      <p:sp>
        <p:nvSpPr>
          <p:cNvPr id="13323" name="Text Box 9"/>
          <p:cNvSpPr txBox="1">
            <a:spLocks noChangeArrowheads="1"/>
          </p:cNvSpPr>
          <p:nvPr/>
        </p:nvSpPr>
        <p:spPr bwMode="auto">
          <a:xfrm>
            <a:off x="9636456" y="1282186"/>
            <a:ext cx="298412" cy="400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24" name="Oval 11"/>
          <p:cNvSpPr>
            <a:spLocks noChangeArrowheads="1"/>
          </p:cNvSpPr>
          <p:nvPr/>
        </p:nvSpPr>
        <p:spPr bwMode="auto">
          <a:xfrm>
            <a:off x="9845980" y="2593290"/>
            <a:ext cx="179365" cy="179365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endParaRPr lang="en-US"/>
          </a:p>
        </p:txBody>
      </p:sp>
      <p:sp>
        <p:nvSpPr>
          <p:cNvPr id="13325" name="Oval 17"/>
          <p:cNvSpPr>
            <a:spLocks noChangeArrowheads="1"/>
          </p:cNvSpPr>
          <p:nvPr/>
        </p:nvSpPr>
        <p:spPr bwMode="auto">
          <a:xfrm>
            <a:off x="9353918" y="1253614"/>
            <a:ext cx="179365" cy="17936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endParaRPr lang="en-US"/>
          </a:p>
        </p:txBody>
      </p:sp>
      <p:sp>
        <p:nvSpPr>
          <p:cNvPr id="13326" name="Freeform 18"/>
          <p:cNvSpPr>
            <a:spLocks/>
          </p:cNvSpPr>
          <p:nvPr/>
        </p:nvSpPr>
        <p:spPr bwMode="auto">
          <a:xfrm>
            <a:off x="8079324" y="3959949"/>
            <a:ext cx="2926970" cy="2061894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26" tIns="45713" rIns="91426" bIns="45713"/>
          <a:lstStyle/>
          <a:p>
            <a:endParaRPr lang="en-US"/>
          </a:p>
        </p:txBody>
      </p:sp>
      <p:sp>
        <p:nvSpPr>
          <p:cNvPr id="13327" name="Oval 19"/>
          <p:cNvSpPr>
            <a:spLocks noChangeArrowheads="1"/>
          </p:cNvSpPr>
          <p:nvPr/>
        </p:nvSpPr>
        <p:spPr bwMode="auto">
          <a:xfrm>
            <a:off x="9201538" y="4315504"/>
            <a:ext cx="179365" cy="179364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endParaRPr lang="en-US"/>
          </a:p>
        </p:txBody>
      </p:sp>
      <p:sp>
        <p:nvSpPr>
          <p:cNvPr id="13328" name="Oval 20"/>
          <p:cNvSpPr>
            <a:spLocks noChangeArrowheads="1"/>
          </p:cNvSpPr>
          <p:nvPr/>
        </p:nvSpPr>
        <p:spPr bwMode="auto">
          <a:xfrm>
            <a:off x="9677727" y="4305979"/>
            <a:ext cx="179365" cy="179364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endParaRPr lang="en-US"/>
          </a:p>
        </p:txBody>
      </p:sp>
      <p:sp>
        <p:nvSpPr>
          <p:cNvPr id="13329" name="Text Box 21"/>
          <p:cNvSpPr txBox="1">
            <a:spLocks noChangeArrowheads="1"/>
          </p:cNvSpPr>
          <p:nvPr/>
        </p:nvSpPr>
        <p:spPr bwMode="auto">
          <a:xfrm>
            <a:off x="9331697" y="4166298"/>
            <a:ext cx="274603" cy="400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330" name="Freeform 22"/>
          <p:cNvSpPr>
            <a:spLocks/>
          </p:cNvSpPr>
          <p:nvPr/>
        </p:nvSpPr>
        <p:spPr bwMode="auto">
          <a:xfrm>
            <a:off x="9314238" y="4120265"/>
            <a:ext cx="444442" cy="88888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26" tIns="45713" rIns="91426" bIns="45713"/>
          <a:lstStyle/>
          <a:p>
            <a:endParaRPr lang="en-US"/>
          </a:p>
        </p:txBody>
      </p:sp>
      <p:sp>
        <p:nvSpPr>
          <p:cNvPr id="13331" name="Text Box 23"/>
          <p:cNvSpPr txBox="1">
            <a:spLocks noChangeArrowheads="1"/>
          </p:cNvSpPr>
          <p:nvPr/>
        </p:nvSpPr>
        <p:spPr bwMode="auto">
          <a:xfrm>
            <a:off x="9715822" y="3918680"/>
            <a:ext cx="298412" cy="400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3332" name="Oval 25"/>
          <p:cNvSpPr>
            <a:spLocks noChangeArrowheads="1"/>
          </p:cNvSpPr>
          <p:nvPr/>
        </p:nvSpPr>
        <p:spPr bwMode="auto">
          <a:xfrm>
            <a:off x="9465030" y="5336133"/>
            <a:ext cx="179365" cy="179365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endParaRPr lang="en-US"/>
          </a:p>
        </p:txBody>
      </p:sp>
      <p:sp>
        <p:nvSpPr>
          <p:cNvPr id="13333" name="Oval 29"/>
          <p:cNvSpPr>
            <a:spLocks noChangeArrowheads="1"/>
          </p:cNvSpPr>
          <p:nvPr/>
        </p:nvSpPr>
        <p:spPr bwMode="auto">
          <a:xfrm>
            <a:off x="9433284" y="3890109"/>
            <a:ext cx="179365" cy="179364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7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nimBg="1"/>
      <p:bldP spid="13326" grpId="0" animBg="1"/>
      <p:bldP spid="13327" grpId="0" animBg="1"/>
      <p:bldP spid="13328" grpId="0" animBg="1"/>
      <p:bldP spid="13329" grpId="0"/>
      <p:bldP spid="13330" grpId="0" animBg="1"/>
      <p:bldP spid="13331" grpId="0"/>
      <p:bldP spid="13332" grpId="0" animBg="1"/>
      <p:bldP spid="1333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Greedy (Empty)</a:t>
            </a:r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14359" y="1144093"/>
            <a:ext cx="6361695" cy="533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7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Video of Demo Contours Greedy (</a:t>
            </a:r>
            <a:r>
              <a:rPr lang="en-US" sz="4000" dirty="0" err="1"/>
              <a:t>Pacman</a:t>
            </a:r>
            <a:r>
              <a:rPr lang="en-US" sz="4000" dirty="0"/>
              <a:t> Small Maze)</a:t>
            </a:r>
          </a:p>
        </p:txBody>
      </p:sp>
      <p:pic>
        <p:nvPicPr>
          <p:cNvPr id="3" name="ContoursPacmanSmallMaze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8175" y="1144092"/>
            <a:ext cx="9334062" cy="525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89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47508" y="-74950"/>
            <a:ext cx="12180668" cy="76190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44923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 Search</a:t>
            </a:r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42878" y="1591652"/>
            <a:ext cx="2871413" cy="1904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8057" y="1448852"/>
            <a:ext cx="1599992" cy="1842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9024" y="3745667"/>
            <a:ext cx="3557125" cy="2360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633313" y="3277415"/>
            <a:ext cx="1523802" cy="400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 algn="ctr"/>
            <a:r>
              <a:rPr lang="en-US">
                <a:latin typeface="Calibri" pitchFamily="34" charset="0"/>
              </a:rPr>
              <a:t>UCS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161867" y="3277415"/>
            <a:ext cx="1523802" cy="400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 algn="ctr"/>
            <a:r>
              <a:rPr lang="en-US">
                <a:latin typeface="Calibri" pitchFamily="34" charset="0"/>
              </a:rPr>
              <a:t>Greedy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561874" y="5955179"/>
            <a:ext cx="1523802" cy="400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 algn="ctr"/>
            <a:r>
              <a:rPr lang="en-US">
                <a:latin typeface="Calibri" pitchFamily="34" charset="0"/>
              </a:rPr>
              <a:t>A*</a:t>
            </a:r>
          </a:p>
        </p:txBody>
      </p:sp>
    </p:spTree>
    <p:extLst>
      <p:ext uri="{BB962C8B-B14F-4D97-AF65-F5344CB8AC3E}">
        <p14:creationId xmlns:p14="http://schemas.microsoft.com/office/powerpoint/2010/main" val="27603472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F6BF3DB-49C9-6078-3468-8AB0EB119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A* Search</a:t>
            </a:r>
            <a:r>
              <a:rPr lang="tr-TR" dirty="0"/>
              <a:t> </a:t>
            </a:r>
            <a:r>
              <a:rPr lang="tr-TR" dirty="0" err="1"/>
              <a:t>Algorithm</a:t>
            </a:r>
            <a:r>
              <a:rPr lang="tr-TR" dirty="0"/>
              <a:t> Definition 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EE7A167-5DD9-68A8-62AC-706261057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A*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(pronounced "A-star") is a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" tooltip="Graph traversal"/>
              </a:rPr>
              <a:t>graph traversal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Pathfinding"/>
              </a:rPr>
              <a:t>path search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Algorithm"/>
              </a:rPr>
              <a:t>algorithm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which is used in many fields of computer science due to its completeness, optimality, and optimal efficiency.</a:t>
            </a:r>
            <a:endParaRPr lang="tr-TR" baseline="30000" dirty="0">
              <a:solidFill>
                <a:srgbClr val="0645AD"/>
              </a:solidFill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One major practical drawback is its space complexity, as it stores all generated nodes in memory. </a:t>
            </a:r>
            <a:endParaRPr lang="tr-T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Thus, in practical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 tooltip="Travel-routing system"/>
              </a:rPr>
              <a:t>travel-routing systems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it is generally outperformed by algorithms which can pre-process the graph to attain better performance as well as memory-bounded approaches; however, A* is still the best solution in many cases.</a:t>
            </a:r>
            <a:endParaRPr lang="en-US" dirty="0">
              <a:latin typeface="Arial" charset="0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91214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38" name="AutoShape 2"/>
          <p:cNvCxnSpPr>
            <a:cxnSpLocks noChangeShapeType="1"/>
            <a:stCxn id="14344" idx="6"/>
            <a:endCxn id="14346" idx="2"/>
          </p:cNvCxnSpPr>
          <p:nvPr/>
        </p:nvCxnSpPr>
        <p:spPr bwMode="auto">
          <a:xfrm>
            <a:off x="5028545" y="4039315"/>
            <a:ext cx="137142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39" name="AutoShape 3"/>
          <p:cNvCxnSpPr>
            <a:cxnSpLocks noChangeShapeType="1"/>
            <a:stCxn id="14365" idx="4"/>
            <a:endCxn id="14344" idx="0"/>
          </p:cNvCxnSpPr>
          <p:nvPr/>
        </p:nvCxnSpPr>
        <p:spPr bwMode="auto">
          <a:xfrm flipH="1">
            <a:off x="4799975" y="3353604"/>
            <a:ext cx="685711" cy="45714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Combining UCS and Greedy</a:t>
            </a:r>
          </a:p>
        </p:txBody>
      </p:sp>
      <p:sp>
        <p:nvSpPr>
          <p:cNvPr id="852997" name="Rectangle 5"/>
          <p:cNvSpPr>
            <a:spLocks noGrp="1" noChangeArrowheads="1"/>
          </p:cNvSpPr>
          <p:nvPr>
            <p:ph idx="1"/>
          </p:nvPr>
        </p:nvSpPr>
        <p:spPr>
          <a:xfrm>
            <a:off x="2209512" y="1372662"/>
            <a:ext cx="8228528" cy="5028545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3333FF"/>
                </a:solidFill>
                <a:latin typeface="Calibri"/>
                <a:cs typeface="Calibri"/>
              </a:rPr>
              <a:t>Uniform-cost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orders by path cost, or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backward 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g(n)</a:t>
            </a: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00"/>
                </a:solidFill>
                <a:latin typeface="Calibri"/>
                <a:cs typeface="Calibri"/>
              </a:rPr>
              <a:t>Greedy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orders by goal proximity, or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forward 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h(n)</a:t>
            </a:r>
            <a:endParaRPr lang="en-US" sz="2300" i="1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CC"/>
                </a:solidFill>
                <a:latin typeface="Calibri"/>
                <a:cs typeface="Calibri"/>
              </a:rPr>
              <a:t>A* Search</a:t>
            </a:r>
            <a:r>
              <a:rPr lang="en-US" sz="2300" dirty="0">
                <a:latin typeface="Calibri"/>
                <a:cs typeface="Calibri"/>
              </a:rPr>
              <a:t> orders by the sum: f(n) = g(n) + h(n)</a:t>
            </a:r>
            <a:endParaRPr lang="en-US" sz="2300" i="1" dirty="0">
              <a:latin typeface="Calibri"/>
              <a:cs typeface="Calibri"/>
            </a:endParaRPr>
          </a:p>
        </p:txBody>
      </p: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457140" y="3810745"/>
            <a:ext cx="457140" cy="45714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pPr algn="ctr"/>
            <a:r>
              <a:rPr lang="en-US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4343" name="Oval 7"/>
          <p:cNvSpPr>
            <a:spLocks noChangeArrowheads="1"/>
          </p:cNvSpPr>
          <p:nvPr/>
        </p:nvSpPr>
        <p:spPr bwMode="auto">
          <a:xfrm>
            <a:off x="1752372" y="3810745"/>
            <a:ext cx="457140" cy="45714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pPr algn="ctr"/>
            <a:r>
              <a:rPr lang="en-US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4571405" y="3810745"/>
            <a:ext cx="457140" cy="45714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pPr algn="ctr"/>
            <a:r>
              <a:rPr lang="en-US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14345" name="Oval 9"/>
          <p:cNvSpPr>
            <a:spLocks noChangeArrowheads="1"/>
          </p:cNvSpPr>
          <p:nvPr/>
        </p:nvSpPr>
        <p:spPr bwMode="auto">
          <a:xfrm>
            <a:off x="1752372" y="4725026"/>
            <a:ext cx="457140" cy="45714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pPr algn="ctr"/>
            <a:r>
              <a:rPr lang="en-US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6399967" y="3810745"/>
            <a:ext cx="457140" cy="45714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pPr algn="ctr"/>
            <a:r>
              <a:rPr lang="en-US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1980942" y="4191696"/>
            <a:ext cx="914281" cy="396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h=5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1676181" y="5182167"/>
            <a:ext cx="761901" cy="396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4799975" y="4344077"/>
            <a:ext cx="685711" cy="396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h=2</a:t>
            </a:r>
          </a:p>
        </p:txBody>
      </p:sp>
      <p:sp>
        <p:nvSpPr>
          <p:cNvPr id="14350" name="Text Box 14"/>
          <p:cNvSpPr txBox="1">
            <a:spLocks noChangeArrowheads="1"/>
          </p:cNvSpPr>
          <p:nvPr/>
        </p:nvSpPr>
        <p:spPr bwMode="auto">
          <a:xfrm>
            <a:off x="1066661" y="3642492"/>
            <a:ext cx="533331" cy="396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1" name="Text Box 15"/>
          <p:cNvSpPr txBox="1">
            <a:spLocks noChangeArrowheads="1"/>
          </p:cNvSpPr>
          <p:nvPr/>
        </p:nvSpPr>
        <p:spPr bwMode="auto">
          <a:xfrm>
            <a:off x="3276173" y="2286944"/>
            <a:ext cx="380950" cy="396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/>
                <a:cs typeface="Calibri"/>
              </a:rPr>
              <a:t>8</a:t>
            </a:r>
          </a:p>
        </p:txBody>
      </p:sp>
      <p:sp>
        <p:nvSpPr>
          <p:cNvPr id="14352" name="Text Box 16"/>
          <p:cNvSpPr txBox="1">
            <a:spLocks noChangeArrowheads="1"/>
          </p:cNvSpPr>
          <p:nvPr/>
        </p:nvSpPr>
        <p:spPr bwMode="auto">
          <a:xfrm>
            <a:off x="1066661" y="4572647"/>
            <a:ext cx="533331" cy="396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3" name="Text Box 17"/>
          <p:cNvSpPr txBox="1">
            <a:spLocks noChangeArrowheads="1"/>
          </p:cNvSpPr>
          <p:nvPr/>
        </p:nvSpPr>
        <p:spPr bwMode="auto">
          <a:xfrm>
            <a:off x="1523801" y="4252013"/>
            <a:ext cx="533331" cy="396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4354" name="Text Box 18"/>
          <p:cNvSpPr txBox="1">
            <a:spLocks noChangeArrowheads="1"/>
          </p:cNvSpPr>
          <p:nvPr/>
        </p:nvSpPr>
        <p:spPr bwMode="auto">
          <a:xfrm>
            <a:off x="5561875" y="3642492"/>
            <a:ext cx="533331" cy="396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4355" name="Text Box 19"/>
          <p:cNvSpPr txBox="1">
            <a:spLocks noChangeArrowheads="1"/>
          </p:cNvSpPr>
          <p:nvPr/>
        </p:nvSpPr>
        <p:spPr bwMode="auto">
          <a:xfrm>
            <a:off x="304760" y="4191696"/>
            <a:ext cx="838091" cy="396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4356" name="Text Box 20"/>
          <p:cNvSpPr txBox="1">
            <a:spLocks noChangeArrowheads="1"/>
          </p:cNvSpPr>
          <p:nvPr/>
        </p:nvSpPr>
        <p:spPr bwMode="auto">
          <a:xfrm>
            <a:off x="6171396" y="4344077"/>
            <a:ext cx="914281" cy="396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h=0</a:t>
            </a:r>
          </a:p>
        </p:txBody>
      </p:sp>
      <p:cxnSp>
        <p:nvCxnSpPr>
          <p:cNvPr id="14357" name="AutoShape 21"/>
          <p:cNvCxnSpPr>
            <a:cxnSpLocks noChangeShapeType="1"/>
            <a:stCxn id="14342" idx="6"/>
            <a:endCxn id="14343" idx="2"/>
          </p:cNvCxnSpPr>
          <p:nvPr/>
        </p:nvCxnSpPr>
        <p:spPr bwMode="auto">
          <a:xfrm>
            <a:off x="914281" y="4039315"/>
            <a:ext cx="838091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8" name="AutoShape 22"/>
          <p:cNvCxnSpPr>
            <a:cxnSpLocks noChangeShapeType="1"/>
            <a:stCxn id="14343" idx="4"/>
            <a:endCxn id="14345" idx="0"/>
          </p:cNvCxnSpPr>
          <p:nvPr/>
        </p:nvCxnSpPr>
        <p:spPr bwMode="auto">
          <a:xfrm>
            <a:off x="1980942" y="4267885"/>
            <a:ext cx="0" cy="45714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59" name="AutoShape 23"/>
          <p:cNvCxnSpPr>
            <a:cxnSpLocks noChangeShapeType="1"/>
            <a:stCxn id="14343" idx="0"/>
            <a:endCxn id="14365" idx="1"/>
          </p:cNvCxnSpPr>
          <p:nvPr/>
        </p:nvCxnSpPr>
        <p:spPr bwMode="auto">
          <a:xfrm rot="-5400000">
            <a:off x="3228556" y="1715519"/>
            <a:ext cx="847615" cy="3342840"/>
          </a:xfrm>
          <a:prstGeom prst="curvedConnector3">
            <a:avLst>
              <a:gd name="adj1" fmla="val 134833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360" name="AutoShape 24"/>
          <p:cNvCxnSpPr>
            <a:cxnSpLocks noChangeShapeType="1"/>
            <a:stCxn id="14345" idx="2"/>
            <a:endCxn id="14361" idx="6"/>
          </p:cNvCxnSpPr>
          <p:nvPr/>
        </p:nvCxnSpPr>
        <p:spPr bwMode="auto">
          <a:xfrm rot="10800000">
            <a:off x="914281" y="4953596"/>
            <a:ext cx="838091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1" name="Oval 25"/>
          <p:cNvSpPr>
            <a:spLocks noChangeArrowheads="1"/>
          </p:cNvSpPr>
          <p:nvPr/>
        </p:nvSpPr>
        <p:spPr bwMode="auto">
          <a:xfrm>
            <a:off x="457140" y="4725026"/>
            <a:ext cx="457140" cy="45714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pPr algn="ctr"/>
            <a:r>
              <a:rPr lang="en-US" b="1" dirty="0">
                <a:latin typeface="Calibri"/>
                <a:cs typeface="Calibri"/>
              </a:rPr>
              <a:t>c</a:t>
            </a:r>
          </a:p>
        </p:txBody>
      </p:sp>
      <p:cxnSp>
        <p:nvCxnSpPr>
          <p:cNvPr id="14362" name="AutoShape 27"/>
          <p:cNvCxnSpPr>
            <a:cxnSpLocks noChangeShapeType="1"/>
            <a:stCxn id="14343" idx="6"/>
            <a:endCxn id="14344" idx="2"/>
          </p:cNvCxnSpPr>
          <p:nvPr/>
        </p:nvCxnSpPr>
        <p:spPr bwMode="auto">
          <a:xfrm>
            <a:off x="2209512" y="4039315"/>
            <a:ext cx="2361892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363" name="Text Box 28"/>
          <p:cNvSpPr txBox="1">
            <a:spLocks noChangeArrowheads="1"/>
          </p:cNvSpPr>
          <p:nvPr/>
        </p:nvSpPr>
        <p:spPr bwMode="auto">
          <a:xfrm>
            <a:off x="304760" y="5166294"/>
            <a:ext cx="761901" cy="396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h=7</a:t>
            </a:r>
          </a:p>
        </p:txBody>
      </p:sp>
      <p:sp>
        <p:nvSpPr>
          <p:cNvPr id="14364" name="Text Box 30"/>
          <p:cNvSpPr txBox="1">
            <a:spLocks noChangeArrowheads="1"/>
          </p:cNvSpPr>
          <p:nvPr/>
        </p:nvSpPr>
        <p:spPr bwMode="auto">
          <a:xfrm>
            <a:off x="3123793" y="3642492"/>
            <a:ext cx="533331" cy="396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4365" name="Oval 31"/>
          <p:cNvSpPr>
            <a:spLocks noChangeArrowheads="1"/>
          </p:cNvSpPr>
          <p:nvPr/>
        </p:nvSpPr>
        <p:spPr bwMode="auto">
          <a:xfrm>
            <a:off x="5257115" y="2896464"/>
            <a:ext cx="457140" cy="45714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pPr algn="ctr"/>
            <a:r>
              <a:rPr lang="en-US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14366" name="Text Box 32"/>
          <p:cNvSpPr txBox="1">
            <a:spLocks noChangeArrowheads="1"/>
          </p:cNvSpPr>
          <p:nvPr/>
        </p:nvSpPr>
        <p:spPr bwMode="auto">
          <a:xfrm>
            <a:off x="5714256" y="2896465"/>
            <a:ext cx="761901" cy="396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h=1</a:t>
            </a:r>
          </a:p>
        </p:txBody>
      </p:sp>
      <p:sp>
        <p:nvSpPr>
          <p:cNvPr id="14367" name="Text Box 33"/>
          <p:cNvSpPr txBox="1">
            <a:spLocks noChangeArrowheads="1"/>
          </p:cNvSpPr>
          <p:nvPr/>
        </p:nvSpPr>
        <p:spPr bwMode="auto">
          <a:xfrm>
            <a:off x="4723784" y="3201225"/>
            <a:ext cx="533331" cy="396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/>
                <a:cs typeface="Calibri"/>
              </a:rPr>
              <a:t>1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914281" y="4039315"/>
            <a:ext cx="1066661" cy="915869"/>
            <a:chOff x="1392" y="2544"/>
            <a:chExt cx="672" cy="577"/>
          </a:xfrm>
        </p:grpSpPr>
        <p:cxnSp>
          <p:nvCxnSpPr>
            <p:cNvPr id="14379" name="AutoShape 3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0" name="AutoShape 36"/>
            <p:cNvCxnSpPr>
              <a:cxnSpLocks noChangeShapeType="1"/>
            </p:cNvCxnSpPr>
            <p:nvPr/>
          </p:nvCxnSpPr>
          <p:spPr bwMode="auto">
            <a:xfrm>
              <a:off x="2064" y="2688"/>
              <a:ext cx="0" cy="288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14381" name="AutoShape 37"/>
            <p:cNvCxnSpPr>
              <a:cxnSpLocks noChangeShapeType="1"/>
            </p:cNvCxnSpPr>
            <p:nvPr/>
          </p:nvCxnSpPr>
          <p:spPr bwMode="auto">
            <a:xfrm rot="10800000">
              <a:off x="1392" y="3120"/>
              <a:ext cx="528" cy="1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914281" y="2963131"/>
            <a:ext cx="5485686" cy="1076185"/>
            <a:chOff x="1392" y="1872"/>
            <a:chExt cx="3456" cy="678"/>
          </a:xfrm>
        </p:grpSpPr>
        <p:cxnSp>
          <p:nvCxnSpPr>
            <p:cNvPr id="14375" name="AutoShape 39"/>
            <p:cNvCxnSpPr>
              <a:cxnSpLocks noChangeShapeType="1"/>
            </p:cNvCxnSpPr>
            <p:nvPr/>
          </p:nvCxnSpPr>
          <p:spPr bwMode="auto">
            <a:xfrm>
              <a:off x="3984" y="2550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6" name="AutoShape 40"/>
            <p:cNvCxnSpPr>
              <a:cxnSpLocks noChangeShapeType="1"/>
            </p:cNvCxnSpPr>
            <p:nvPr/>
          </p:nvCxnSpPr>
          <p:spPr bwMode="auto">
            <a:xfrm flipH="1">
              <a:off x="3840" y="2118"/>
              <a:ext cx="432" cy="28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7" name="AutoShape 41"/>
            <p:cNvCxnSpPr>
              <a:cxnSpLocks noChangeShapeType="1"/>
            </p:cNvCxnSpPr>
            <p:nvPr/>
          </p:nvCxnSpPr>
          <p:spPr bwMode="auto">
            <a:xfrm>
              <a:off x="1392" y="2550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14378" name="AutoShape 42"/>
            <p:cNvCxnSpPr>
              <a:cxnSpLocks noChangeShapeType="1"/>
            </p:cNvCxnSpPr>
            <p:nvPr/>
          </p:nvCxnSpPr>
          <p:spPr bwMode="auto">
            <a:xfrm rot="-5400000">
              <a:off x="2850" y="1086"/>
              <a:ext cx="534" cy="2106"/>
            </a:xfrm>
            <a:prstGeom prst="curvedConnector3">
              <a:avLst>
                <a:gd name="adj1" fmla="val 134833"/>
              </a:avLst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914281" y="4039315"/>
            <a:ext cx="5485686" cy="0"/>
            <a:chOff x="1392" y="2544"/>
            <a:chExt cx="3456" cy="0"/>
          </a:xfrm>
        </p:grpSpPr>
        <p:cxnSp>
          <p:nvCxnSpPr>
            <p:cNvPr id="14372" name="AutoShape 44"/>
            <p:cNvCxnSpPr>
              <a:cxnSpLocks noChangeShapeType="1"/>
            </p:cNvCxnSpPr>
            <p:nvPr/>
          </p:nvCxnSpPr>
          <p:spPr bwMode="auto">
            <a:xfrm>
              <a:off x="3984" y="2544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3" name="AutoShape 45"/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14374" name="AutoShape 46"/>
            <p:cNvCxnSpPr>
              <a:cxnSpLocks noChangeShapeType="1"/>
            </p:cNvCxnSpPr>
            <p:nvPr/>
          </p:nvCxnSpPr>
          <p:spPr bwMode="auto">
            <a:xfrm>
              <a:off x="2208" y="2544"/>
              <a:ext cx="148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</p:grpSp>
      <p:sp>
        <p:nvSpPr>
          <p:cNvPr id="47" name="Oval 6"/>
          <p:cNvSpPr>
            <a:spLocks noChangeArrowheads="1"/>
          </p:cNvSpPr>
          <p:nvPr/>
        </p:nvSpPr>
        <p:spPr bwMode="auto">
          <a:xfrm>
            <a:off x="9752330" y="2363133"/>
            <a:ext cx="457140" cy="45714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pPr algn="ctr"/>
            <a:r>
              <a:rPr lang="en-US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48" name="Oval 7"/>
          <p:cNvSpPr>
            <a:spLocks noChangeArrowheads="1"/>
          </p:cNvSpPr>
          <p:nvPr/>
        </p:nvSpPr>
        <p:spPr bwMode="auto">
          <a:xfrm>
            <a:off x="9218999" y="2972654"/>
            <a:ext cx="457140" cy="45714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pPr algn="ctr"/>
            <a:r>
              <a:rPr lang="en-US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49" name="Oval 9"/>
          <p:cNvSpPr>
            <a:spLocks noChangeArrowheads="1"/>
          </p:cNvSpPr>
          <p:nvPr/>
        </p:nvSpPr>
        <p:spPr bwMode="auto">
          <a:xfrm>
            <a:off x="8685669" y="3886935"/>
            <a:ext cx="457140" cy="45714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pPr algn="ctr"/>
            <a:r>
              <a:rPr lang="en-US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50" name="Oval 25"/>
          <p:cNvSpPr>
            <a:spLocks noChangeArrowheads="1"/>
          </p:cNvSpPr>
          <p:nvPr/>
        </p:nvSpPr>
        <p:spPr bwMode="auto">
          <a:xfrm>
            <a:off x="8685669" y="4801216"/>
            <a:ext cx="457140" cy="45714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pPr algn="ctr"/>
            <a:r>
              <a:rPr lang="en-US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51" name="Oval 31"/>
          <p:cNvSpPr>
            <a:spLocks noChangeArrowheads="1"/>
          </p:cNvSpPr>
          <p:nvPr/>
        </p:nvSpPr>
        <p:spPr bwMode="auto">
          <a:xfrm>
            <a:off x="10895181" y="3886935"/>
            <a:ext cx="457140" cy="45714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pPr algn="ctr"/>
            <a:r>
              <a:rPr lang="en-US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52" name="Oval 8"/>
          <p:cNvSpPr>
            <a:spLocks noChangeArrowheads="1"/>
          </p:cNvSpPr>
          <p:nvPr/>
        </p:nvSpPr>
        <p:spPr bwMode="auto">
          <a:xfrm>
            <a:off x="9447570" y="3886935"/>
            <a:ext cx="457140" cy="45714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pPr algn="ctr"/>
            <a:r>
              <a:rPr lang="en-US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3" name="Oval 8"/>
          <p:cNvSpPr>
            <a:spLocks noChangeArrowheads="1"/>
          </p:cNvSpPr>
          <p:nvPr/>
        </p:nvSpPr>
        <p:spPr bwMode="auto">
          <a:xfrm>
            <a:off x="10895181" y="4801216"/>
            <a:ext cx="457140" cy="45714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pPr algn="ctr"/>
            <a:r>
              <a:rPr lang="en-US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4" name="Oval 10"/>
          <p:cNvSpPr>
            <a:spLocks noChangeArrowheads="1"/>
          </p:cNvSpPr>
          <p:nvPr/>
        </p:nvSpPr>
        <p:spPr bwMode="auto">
          <a:xfrm>
            <a:off x="9447570" y="4801216"/>
            <a:ext cx="457140" cy="45714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pPr algn="ctr"/>
            <a:r>
              <a:rPr lang="en-US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55" name="Oval 10"/>
          <p:cNvSpPr>
            <a:spLocks noChangeArrowheads="1"/>
          </p:cNvSpPr>
          <p:nvPr/>
        </p:nvSpPr>
        <p:spPr bwMode="auto">
          <a:xfrm>
            <a:off x="10895181" y="5715497"/>
            <a:ext cx="457140" cy="45714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pPr algn="ctr"/>
            <a:r>
              <a:rPr lang="en-US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7" name="Straight Connector 6"/>
          <p:cNvCxnSpPr>
            <a:stCxn id="47" idx="4"/>
            <a:endCxn id="48" idx="7"/>
          </p:cNvCxnSpPr>
          <p:nvPr/>
        </p:nvCxnSpPr>
        <p:spPr>
          <a:xfrm flipH="1">
            <a:off x="9609194" y="2820274"/>
            <a:ext cx="371707" cy="21932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8" idx="4"/>
            <a:endCxn id="52" idx="0"/>
          </p:cNvCxnSpPr>
          <p:nvPr/>
        </p:nvCxnSpPr>
        <p:spPr>
          <a:xfrm>
            <a:off x="9447570" y="3429794"/>
            <a:ext cx="228570" cy="45714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1" idx="4"/>
            <a:endCxn id="53" idx="0"/>
          </p:cNvCxnSpPr>
          <p:nvPr/>
        </p:nvCxnSpPr>
        <p:spPr>
          <a:xfrm>
            <a:off x="11123751" y="4344075"/>
            <a:ext cx="0" cy="45714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2" idx="4"/>
            <a:endCxn id="54" idx="0"/>
          </p:cNvCxnSpPr>
          <p:nvPr/>
        </p:nvCxnSpPr>
        <p:spPr>
          <a:xfrm>
            <a:off x="9676140" y="4344075"/>
            <a:ext cx="0" cy="45714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1" idx="0"/>
            <a:endCxn id="48" idx="4"/>
          </p:cNvCxnSpPr>
          <p:nvPr/>
        </p:nvCxnSpPr>
        <p:spPr>
          <a:xfrm flipH="1" flipV="1">
            <a:off x="9447569" y="3429794"/>
            <a:ext cx="1676182" cy="45714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8" idx="4"/>
            <a:endCxn id="49" idx="0"/>
          </p:cNvCxnSpPr>
          <p:nvPr/>
        </p:nvCxnSpPr>
        <p:spPr>
          <a:xfrm flipH="1">
            <a:off x="8914239" y="3429794"/>
            <a:ext cx="533331" cy="45714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9" idx="4"/>
            <a:endCxn id="50" idx="0"/>
          </p:cNvCxnSpPr>
          <p:nvPr/>
        </p:nvCxnSpPr>
        <p:spPr>
          <a:xfrm>
            <a:off x="8914239" y="4344075"/>
            <a:ext cx="0" cy="45714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53" idx="4"/>
            <a:endCxn id="55" idx="0"/>
          </p:cNvCxnSpPr>
          <p:nvPr/>
        </p:nvCxnSpPr>
        <p:spPr>
          <a:xfrm>
            <a:off x="11123751" y="5258356"/>
            <a:ext cx="0" cy="45714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 Box 19"/>
          <p:cNvSpPr txBox="1">
            <a:spLocks noChangeArrowheads="1"/>
          </p:cNvSpPr>
          <p:nvPr/>
        </p:nvSpPr>
        <p:spPr bwMode="auto">
          <a:xfrm>
            <a:off x="10285660" y="2210753"/>
            <a:ext cx="838091" cy="707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g = 0 h=6</a:t>
            </a:r>
          </a:p>
        </p:txBody>
      </p:sp>
      <p:sp>
        <p:nvSpPr>
          <p:cNvPr id="65" name="Text Box 19"/>
          <p:cNvSpPr txBox="1">
            <a:spLocks noChangeArrowheads="1"/>
          </p:cNvSpPr>
          <p:nvPr/>
        </p:nvSpPr>
        <p:spPr bwMode="auto">
          <a:xfrm>
            <a:off x="8457098" y="2798192"/>
            <a:ext cx="838091" cy="707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g = 1 h=5</a:t>
            </a:r>
          </a:p>
        </p:txBody>
      </p:sp>
      <p:sp>
        <p:nvSpPr>
          <p:cNvPr id="66" name="Text Box 19"/>
          <p:cNvSpPr txBox="1">
            <a:spLocks noChangeArrowheads="1"/>
          </p:cNvSpPr>
          <p:nvPr/>
        </p:nvSpPr>
        <p:spPr bwMode="auto">
          <a:xfrm>
            <a:off x="7847578" y="3734554"/>
            <a:ext cx="838091" cy="707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g = 2 h=6</a:t>
            </a:r>
          </a:p>
        </p:txBody>
      </p:sp>
      <p:sp>
        <p:nvSpPr>
          <p:cNvPr id="67" name="Text Box 19"/>
          <p:cNvSpPr txBox="1">
            <a:spLocks noChangeArrowheads="1"/>
          </p:cNvSpPr>
          <p:nvPr/>
        </p:nvSpPr>
        <p:spPr bwMode="auto">
          <a:xfrm>
            <a:off x="7847578" y="4626754"/>
            <a:ext cx="838091" cy="707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g = 3 h=7</a:t>
            </a:r>
          </a:p>
        </p:txBody>
      </p:sp>
      <p:sp>
        <p:nvSpPr>
          <p:cNvPr id="68" name="Text Box 19"/>
          <p:cNvSpPr txBox="1">
            <a:spLocks noChangeArrowheads="1"/>
          </p:cNvSpPr>
          <p:nvPr/>
        </p:nvSpPr>
        <p:spPr bwMode="auto">
          <a:xfrm>
            <a:off x="9828520" y="3810744"/>
            <a:ext cx="838091" cy="707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g = 4 h=2</a:t>
            </a:r>
          </a:p>
        </p:txBody>
      </p:sp>
      <p:sp>
        <p:nvSpPr>
          <p:cNvPr id="69" name="Text Box 19"/>
          <p:cNvSpPr txBox="1">
            <a:spLocks noChangeArrowheads="1"/>
          </p:cNvSpPr>
          <p:nvPr/>
        </p:nvSpPr>
        <p:spPr bwMode="auto">
          <a:xfrm>
            <a:off x="9828520" y="4648835"/>
            <a:ext cx="838091" cy="707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g = 6 h=0</a:t>
            </a:r>
          </a:p>
        </p:txBody>
      </p:sp>
      <p:sp>
        <p:nvSpPr>
          <p:cNvPr id="70" name="Text Box 19"/>
          <p:cNvSpPr txBox="1">
            <a:spLocks noChangeArrowheads="1"/>
          </p:cNvSpPr>
          <p:nvPr/>
        </p:nvSpPr>
        <p:spPr bwMode="auto">
          <a:xfrm>
            <a:off x="11276131" y="3712473"/>
            <a:ext cx="838091" cy="707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g = 9 h=1</a:t>
            </a:r>
          </a:p>
        </p:txBody>
      </p:sp>
      <p:sp>
        <p:nvSpPr>
          <p:cNvPr id="71" name="Text Box 19"/>
          <p:cNvSpPr txBox="1">
            <a:spLocks noChangeArrowheads="1"/>
          </p:cNvSpPr>
          <p:nvPr/>
        </p:nvSpPr>
        <p:spPr bwMode="auto">
          <a:xfrm>
            <a:off x="11276131" y="4702944"/>
            <a:ext cx="914281" cy="707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6" tIns="45713" rIns="91426" bIns="45713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g = 10 h=2</a:t>
            </a:r>
          </a:p>
        </p:txBody>
      </p:sp>
      <p:sp>
        <p:nvSpPr>
          <p:cNvPr id="72" name="Text Box 19"/>
          <p:cNvSpPr txBox="1">
            <a:spLocks noChangeArrowheads="1"/>
          </p:cNvSpPr>
          <p:nvPr/>
        </p:nvSpPr>
        <p:spPr bwMode="auto">
          <a:xfrm>
            <a:off x="11276131" y="5563116"/>
            <a:ext cx="914281" cy="707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26" tIns="45713" rIns="91426" bIns="45713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g = 12 h=0</a:t>
            </a:r>
          </a:p>
        </p:txBody>
      </p:sp>
    </p:spTree>
    <p:extLst>
      <p:ext uri="{BB962C8B-B14F-4D97-AF65-F5344CB8AC3E}">
        <p14:creationId xmlns:p14="http://schemas.microsoft.com/office/powerpoint/2010/main" val="389230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299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2997" grpId="0" build="p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-1" y="2591703"/>
            <a:ext cx="12190413" cy="1142851"/>
          </a:xfrm>
        </p:spPr>
        <p:txBody>
          <a:bodyPr/>
          <a:lstStyle/>
          <a:p>
            <a:pPr eaLnBrk="1" hangingPunct="1"/>
            <a:r>
              <a:rPr lang="en-US" sz="5999" dirty="0"/>
              <a:t>Properties of A*</a:t>
            </a:r>
          </a:p>
        </p:txBody>
      </p:sp>
      <p:sp>
        <p:nvSpPr>
          <p:cNvPr id="3" name="Rectangle 2"/>
          <p:cNvSpPr/>
          <p:nvPr/>
        </p:nvSpPr>
        <p:spPr>
          <a:xfrm>
            <a:off x="-1" y="915522"/>
            <a:ext cx="12190413" cy="304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77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Calibri"/>
                <a:cs typeface="Calibri"/>
              </a:rPr>
              <a:t>Properties of A*</a:t>
            </a:r>
          </a:p>
        </p:txBody>
      </p:sp>
      <p:sp>
        <p:nvSpPr>
          <p:cNvPr id="20483" name="Rectangle 4"/>
          <p:cNvSpPr>
            <a:spLocks noChangeArrowheads="1"/>
          </p:cNvSpPr>
          <p:nvPr/>
        </p:nvSpPr>
        <p:spPr bwMode="auto">
          <a:xfrm>
            <a:off x="466664" y="1442505"/>
            <a:ext cx="8228528" cy="5249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/>
          <a:lstStyle/>
          <a:p>
            <a:pPr marL="342857" indent="-342857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57" indent="-342857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57" indent="-342857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57" indent="-342857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57" indent="-342857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57" indent="-342857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57" indent="-342857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57" indent="-342857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57" indent="-342857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57" indent="-342857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57" indent="-342857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57" indent="-342857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57" indent="-342857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57" indent="-342857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57" indent="-342857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57" indent="-342857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57" indent="-342857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  <a:p>
            <a:pPr marL="342857" indent="-342857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20484" name="Freeform 88"/>
          <p:cNvSpPr>
            <a:spLocks/>
          </p:cNvSpPr>
          <p:nvPr/>
        </p:nvSpPr>
        <p:spPr bwMode="auto">
          <a:xfrm>
            <a:off x="2895222" y="2704403"/>
            <a:ext cx="2438083" cy="2096814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26" tIns="45713" rIns="91426" bIns="4571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5" name="Freeform 126"/>
          <p:cNvSpPr>
            <a:spLocks/>
          </p:cNvSpPr>
          <p:nvPr/>
        </p:nvSpPr>
        <p:spPr bwMode="auto">
          <a:xfrm>
            <a:off x="3428555" y="2667894"/>
            <a:ext cx="1371376" cy="1598302"/>
          </a:xfrm>
          <a:custGeom>
            <a:avLst/>
            <a:gdLst>
              <a:gd name="T0" fmla="*/ 2147483647 w 769"/>
              <a:gd name="T1" fmla="*/ 0 h 1239"/>
              <a:gd name="T2" fmla="*/ 0 w 769"/>
              <a:gd name="T3" fmla="*/ 2147483647 h 1239"/>
              <a:gd name="T4" fmla="*/ 2147483647 w 769"/>
              <a:gd name="T5" fmla="*/ 2147483647 h 1239"/>
              <a:gd name="T6" fmla="*/ 2147483647 w 769"/>
              <a:gd name="T7" fmla="*/ 2147483647 h 1239"/>
              <a:gd name="T8" fmla="*/ 2147483647 w 769"/>
              <a:gd name="T9" fmla="*/ 2147483647 h 1239"/>
              <a:gd name="T10" fmla="*/ 2147483647 w 769"/>
              <a:gd name="T11" fmla="*/ 2147483647 h 1239"/>
              <a:gd name="T12" fmla="*/ 2147483647 w 769"/>
              <a:gd name="T13" fmla="*/ 2147483647 h 1239"/>
              <a:gd name="T14" fmla="*/ 2147483647 w 769"/>
              <a:gd name="T15" fmla="*/ 0 h 123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69"/>
              <a:gd name="T25" fmla="*/ 0 h 1239"/>
              <a:gd name="T26" fmla="*/ 769 w 769"/>
              <a:gd name="T27" fmla="*/ 1239 h 1239"/>
              <a:gd name="connsiteX0" fmla="*/ 5618 w 11235"/>
              <a:gd name="connsiteY0" fmla="*/ 0 h 10000"/>
              <a:gd name="connsiteX1" fmla="*/ 0 w 11235"/>
              <a:gd name="connsiteY1" fmla="*/ 6199 h 10000"/>
              <a:gd name="connsiteX2" fmla="*/ 1873 w 11235"/>
              <a:gd name="connsiteY2" fmla="*/ 6973 h 10000"/>
              <a:gd name="connsiteX3" fmla="*/ 4993 w 11235"/>
              <a:gd name="connsiteY3" fmla="*/ 7748 h 10000"/>
              <a:gd name="connsiteX4" fmla="*/ 6957 w 11235"/>
              <a:gd name="connsiteY4" fmla="*/ 6538 h 10000"/>
              <a:gd name="connsiteX5" fmla="*/ 9272 w 11235"/>
              <a:gd name="connsiteY5" fmla="*/ 9621 h 10000"/>
              <a:gd name="connsiteX6" fmla="*/ 11235 w 11235"/>
              <a:gd name="connsiteY6" fmla="*/ 6199 h 10000"/>
              <a:gd name="connsiteX7" fmla="*/ 5618 w 11235"/>
              <a:gd name="connsiteY7" fmla="*/ 0 h 10000"/>
              <a:gd name="connsiteX0" fmla="*/ 5618 w 11235"/>
              <a:gd name="connsiteY0" fmla="*/ 0 h 8127"/>
              <a:gd name="connsiteX1" fmla="*/ 0 w 11235"/>
              <a:gd name="connsiteY1" fmla="*/ 6199 h 8127"/>
              <a:gd name="connsiteX2" fmla="*/ 1873 w 11235"/>
              <a:gd name="connsiteY2" fmla="*/ 6973 h 8127"/>
              <a:gd name="connsiteX3" fmla="*/ 4993 w 11235"/>
              <a:gd name="connsiteY3" fmla="*/ 7748 h 8127"/>
              <a:gd name="connsiteX4" fmla="*/ 6957 w 11235"/>
              <a:gd name="connsiteY4" fmla="*/ 6538 h 8127"/>
              <a:gd name="connsiteX5" fmla="*/ 9987 w 11235"/>
              <a:gd name="connsiteY5" fmla="*/ 7748 h 8127"/>
              <a:gd name="connsiteX6" fmla="*/ 11235 w 11235"/>
              <a:gd name="connsiteY6" fmla="*/ 6199 h 8127"/>
              <a:gd name="connsiteX7" fmla="*/ 5618 w 11235"/>
              <a:gd name="connsiteY7" fmla="*/ 0 h 8127"/>
              <a:gd name="connsiteX0" fmla="*/ 5000 w 10000"/>
              <a:gd name="connsiteY0" fmla="*/ 0 h 10000"/>
              <a:gd name="connsiteX1" fmla="*/ 0 w 10000"/>
              <a:gd name="connsiteY1" fmla="*/ 7628 h 10000"/>
              <a:gd name="connsiteX2" fmla="*/ 1667 w 10000"/>
              <a:gd name="connsiteY2" fmla="*/ 9057 h 10000"/>
              <a:gd name="connsiteX3" fmla="*/ 4444 w 10000"/>
              <a:gd name="connsiteY3" fmla="*/ 9534 h 10000"/>
              <a:gd name="connsiteX4" fmla="*/ 6192 w 10000"/>
              <a:gd name="connsiteY4" fmla="*/ 8045 h 10000"/>
              <a:gd name="connsiteX5" fmla="*/ 8889 w 10000"/>
              <a:gd name="connsiteY5" fmla="*/ 9534 h 10000"/>
              <a:gd name="connsiteX6" fmla="*/ 10000 w 10000"/>
              <a:gd name="connsiteY6" fmla="*/ 7628 h 10000"/>
              <a:gd name="connsiteX7" fmla="*/ 5000 w 10000"/>
              <a:gd name="connsiteY7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0000">
                <a:moveTo>
                  <a:pt x="5000" y="0"/>
                </a:moveTo>
                <a:lnTo>
                  <a:pt x="0" y="7628"/>
                </a:lnTo>
                <a:lnTo>
                  <a:pt x="1667" y="9057"/>
                </a:lnTo>
                <a:cubicBezTo>
                  <a:pt x="1667" y="9057"/>
                  <a:pt x="3611" y="9851"/>
                  <a:pt x="4444" y="9534"/>
                </a:cubicBezTo>
                <a:cubicBezTo>
                  <a:pt x="5197" y="9872"/>
                  <a:pt x="5452" y="8045"/>
                  <a:pt x="6192" y="8045"/>
                </a:cubicBezTo>
                <a:cubicBezTo>
                  <a:pt x="6933" y="8045"/>
                  <a:pt x="8530" y="10000"/>
                  <a:pt x="8889" y="9534"/>
                </a:cubicBezTo>
                <a:cubicBezTo>
                  <a:pt x="9537" y="8819"/>
                  <a:pt x="9514" y="8243"/>
                  <a:pt x="10000" y="7628"/>
                </a:cubicBezTo>
                <a:lnTo>
                  <a:pt x="5000" y="0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6" tIns="45713" rIns="91426" bIns="4571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6" name="Oval 89"/>
          <p:cNvSpPr>
            <a:spLocks noChangeArrowheads="1"/>
          </p:cNvSpPr>
          <p:nvPr/>
        </p:nvSpPr>
        <p:spPr bwMode="auto">
          <a:xfrm>
            <a:off x="3788871" y="3059955"/>
            <a:ext cx="179364" cy="179364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7" name="Oval 90"/>
          <p:cNvSpPr>
            <a:spLocks noChangeArrowheads="1"/>
          </p:cNvSpPr>
          <p:nvPr/>
        </p:nvSpPr>
        <p:spPr bwMode="auto">
          <a:xfrm>
            <a:off x="4265058" y="3050433"/>
            <a:ext cx="179364" cy="179364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88" name="Text Box 91"/>
          <p:cNvSpPr txBox="1">
            <a:spLocks noChangeArrowheads="1"/>
          </p:cNvSpPr>
          <p:nvPr/>
        </p:nvSpPr>
        <p:spPr bwMode="auto">
          <a:xfrm>
            <a:off x="3919029" y="2910751"/>
            <a:ext cx="274601" cy="400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89" name="Freeform 92"/>
          <p:cNvSpPr>
            <a:spLocks/>
          </p:cNvSpPr>
          <p:nvPr/>
        </p:nvSpPr>
        <p:spPr bwMode="auto">
          <a:xfrm>
            <a:off x="3901567" y="2864719"/>
            <a:ext cx="444442" cy="88888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26" tIns="45713" rIns="91426" bIns="4571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0" name="Text Box 93"/>
          <p:cNvSpPr txBox="1">
            <a:spLocks noChangeArrowheads="1"/>
          </p:cNvSpPr>
          <p:nvPr/>
        </p:nvSpPr>
        <p:spPr bwMode="auto">
          <a:xfrm>
            <a:off x="4303153" y="2663134"/>
            <a:ext cx="298412" cy="400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491" name="Oval 95"/>
          <p:cNvSpPr>
            <a:spLocks noChangeArrowheads="1"/>
          </p:cNvSpPr>
          <p:nvPr/>
        </p:nvSpPr>
        <p:spPr bwMode="auto">
          <a:xfrm>
            <a:off x="3961885" y="4080584"/>
            <a:ext cx="179365" cy="179365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2" name="Oval 99"/>
          <p:cNvSpPr>
            <a:spLocks noChangeArrowheads="1"/>
          </p:cNvSpPr>
          <p:nvPr/>
        </p:nvSpPr>
        <p:spPr bwMode="auto">
          <a:xfrm>
            <a:off x="4020615" y="2634562"/>
            <a:ext cx="179364" cy="179364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3" name="Freeform 109"/>
          <p:cNvSpPr>
            <a:spLocks/>
          </p:cNvSpPr>
          <p:nvPr/>
        </p:nvSpPr>
        <p:spPr bwMode="auto">
          <a:xfrm>
            <a:off x="7009487" y="2669482"/>
            <a:ext cx="2438083" cy="2131734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26" tIns="45713" rIns="91426" bIns="4571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4" name="Freeform 127"/>
          <p:cNvSpPr>
            <a:spLocks/>
          </p:cNvSpPr>
          <p:nvPr/>
        </p:nvSpPr>
        <p:spPr bwMode="auto">
          <a:xfrm>
            <a:off x="7847588" y="2667893"/>
            <a:ext cx="761902" cy="1523802"/>
          </a:xfrm>
          <a:custGeom>
            <a:avLst/>
            <a:gdLst>
              <a:gd name="T0" fmla="*/ 2147483647 w 591"/>
              <a:gd name="T1" fmla="*/ 0 h 960"/>
              <a:gd name="T2" fmla="*/ 0 w 591"/>
              <a:gd name="T3" fmla="*/ 2147483647 h 960"/>
              <a:gd name="T4" fmla="*/ 2147483647 w 591"/>
              <a:gd name="T5" fmla="*/ 2147483647 h 960"/>
              <a:gd name="T6" fmla="*/ 2147483647 w 591"/>
              <a:gd name="T7" fmla="*/ 2147483647 h 960"/>
              <a:gd name="T8" fmla="*/ 2147483647 w 591"/>
              <a:gd name="T9" fmla="*/ 2147483647 h 960"/>
              <a:gd name="T10" fmla="*/ 2147483647 w 591"/>
              <a:gd name="T11" fmla="*/ 2147483647 h 960"/>
              <a:gd name="T12" fmla="*/ 2147483647 w 591"/>
              <a:gd name="T13" fmla="*/ 0 h 9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91"/>
              <a:gd name="T22" fmla="*/ 0 h 960"/>
              <a:gd name="T23" fmla="*/ 591 w 591"/>
              <a:gd name="T24" fmla="*/ 960 h 960"/>
              <a:gd name="connsiteX0" fmla="*/ 5110 w 9171"/>
              <a:gd name="connsiteY0" fmla="*/ 0 h 10000"/>
              <a:gd name="connsiteX1" fmla="*/ 0 w 9171"/>
              <a:gd name="connsiteY1" fmla="*/ 5510 h 10000"/>
              <a:gd name="connsiteX2" fmla="*/ 2843 w 9171"/>
              <a:gd name="connsiteY2" fmla="*/ 7052 h 10000"/>
              <a:gd name="connsiteX3" fmla="*/ 4298 w 9171"/>
              <a:gd name="connsiteY3" fmla="*/ 10000 h 10000"/>
              <a:gd name="connsiteX4" fmla="*/ 6633 w 9171"/>
              <a:gd name="connsiteY4" fmla="*/ 6573 h 10000"/>
              <a:gd name="connsiteX5" fmla="*/ 9171 w 9171"/>
              <a:gd name="connsiteY5" fmla="*/ 4500 h 10000"/>
              <a:gd name="connsiteX6" fmla="*/ 5110 w 9171"/>
              <a:gd name="connsiteY6" fmla="*/ 0 h 10000"/>
              <a:gd name="connsiteX0" fmla="*/ 5572 w 10000"/>
              <a:gd name="connsiteY0" fmla="*/ 0 h 10000"/>
              <a:gd name="connsiteX1" fmla="*/ 0 w 10000"/>
              <a:gd name="connsiteY1" fmla="*/ 5510 h 10000"/>
              <a:gd name="connsiteX2" fmla="*/ 2915 w 10000"/>
              <a:gd name="connsiteY2" fmla="*/ 7500 h 10000"/>
              <a:gd name="connsiteX3" fmla="*/ 4687 w 10000"/>
              <a:gd name="connsiteY3" fmla="*/ 10000 h 10000"/>
              <a:gd name="connsiteX4" fmla="*/ 7233 w 10000"/>
              <a:gd name="connsiteY4" fmla="*/ 6573 h 10000"/>
              <a:gd name="connsiteX5" fmla="*/ 10000 w 10000"/>
              <a:gd name="connsiteY5" fmla="*/ 4500 h 10000"/>
              <a:gd name="connsiteX6" fmla="*/ 5572 w 10000"/>
              <a:gd name="connsiteY6" fmla="*/ 0 h 10000"/>
              <a:gd name="connsiteX0" fmla="*/ 4428 w 8856"/>
              <a:gd name="connsiteY0" fmla="*/ 0 h 10000"/>
              <a:gd name="connsiteX1" fmla="*/ 0 w 8856"/>
              <a:gd name="connsiteY1" fmla="*/ 4500 h 10000"/>
              <a:gd name="connsiteX2" fmla="*/ 1771 w 8856"/>
              <a:gd name="connsiteY2" fmla="*/ 7500 h 10000"/>
              <a:gd name="connsiteX3" fmla="*/ 3543 w 8856"/>
              <a:gd name="connsiteY3" fmla="*/ 10000 h 10000"/>
              <a:gd name="connsiteX4" fmla="*/ 6089 w 8856"/>
              <a:gd name="connsiteY4" fmla="*/ 6573 h 10000"/>
              <a:gd name="connsiteX5" fmla="*/ 8856 w 8856"/>
              <a:gd name="connsiteY5" fmla="*/ 4500 h 10000"/>
              <a:gd name="connsiteX6" fmla="*/ 4428 w 8856"/>
              <a:gd name="connsiteY6" fmla="*/ 0 h 10000"/>
              <a:gd name="connsiteX0" fmla="*/ 5000 w 10000"/>
              <a:gd name="connsiteY0" fmla="*/ 0 h 10000"/>
              <a:gd name="connsiteX1" fmla="*/ 0 w 10000"/>
              <a:gd name="connsiteY1" fmla="*/ 4500 h 10000"/>
              <a:gd name="connsiteX2" fmla="*/ 2000 w 10000"/>
              <a:gd name="connsiteY2" fmla="*/ 6500 h 10000"/>
              <a:gd name="connsiteX3" fmla="*/ 4001 w 10000"/>
              <a:gd name="connsiteY3" fmla="*/ 10000 h 10000"/>
              <a:gd name="connsiteX4" fmla="*/ 6876 w 10000"/>
              <a:gd name="connsiteY4" fmla="*/ 6573 h 10000"/>
              <a:gd name="connsiteX5" fmla="*/ 10000 w 10000"/>
              <a:gd name="connsiteY5" fmla="*/ 4500 h 10000"/>
              <a:gd name="connsiteX6" fmla="*/ 5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5000" y="0"/>
                </a:moveTo>
                <a:cubicBezTo>
                  <a:pt x="3166" y="1479"/>
                  <a:pt x="3041" y="1792"/>
                  <a:pt x="0" y="4500"/>
                </a:cubicBezTo>
                <a:cubicBezTo>
                  <a:pt x="958" y="5511"/>
                  <a:pt x="1145" y="5740"/>
                  <a:pt x="2000" y="6500"/>
                </a:cubicBezTo>
                <a:cubicBezTo>
                  <a:pt x="2000" y="6500"/>
                  <a:pt x="2416" y="8542"/>
                  <a:pt x="4001" y="10000"/>
                </a:cubicBezTo>
                <a:cubicBezTo>
                  <a:pt x="6021" y="8490"/>
                  <a:pt x="5875" y="7490"/>
                  <a:pt x="6876" y="6573"/>
                </a:cubicBezTo>
                <a:cubicBezTo>
                  <a:pt x="7875" y="5656"/>
                  <a:pt x="9125" y="5146"/>
                  <a:pt x="10000" y="4500"/>
                </a:cubicBezTo>
                <a:cubicBezTo>
                  <a:pt x="7000" y="1750"/>
                  <a:pt x="6250" y="1125"/>
                  <a:pt x="5000" y="0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6" tIns="45713" rIns="91426" bIns="4571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5" name="Oval 110"/>
          <p:cNvSpPr>
            <a:spLocks noChangeArrowheads="1"/>
          </p:cNvSpPr>
          <p:nvPr/>
        </p:nvSpPr>
        <p:spPr bwMode="auto">
          <a:xfrm>
            <a:off x="7903135" y="3025036"/>
            <a:ext cx="179364" cy="179364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6" name="Oval 111"/>
          <p:cNvSpPr>
            <a:spLocks noChangeArrowheads="1"/>
          </p:cNvSpPr>
          <p:nvPr/>
        </p:nvSpPr>
        <p:spPr bwMode="auto">
          <a:xfrm>
            <a:off x="8379322" y="3015512"/>
            <a:ext cx="179364" cy="179364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7" name="Text Box 112"/>
          <p:cNvSpPr txBox="1">
            <a:spLocks noChangeArrowheads="1"/>
          </p:cNvSpPr>
          <p:nvPr/>
        </p:nvSpPr>
        <p:spPr bwMode="auto">
          <a:xfrm>
            <a:off x="8033293" y="2875830"/>
            <a:ext cx="274601" cy="400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0498" name="Freeform 113"/>
          <p:cNvSpPr>
            <a:spLocks/>
          </p:cNvSpPr>
          <p:nvPr/>
        </p:nvSpPr>
        <p:spPr bwMode="auto">
          <a:xfrm>
            <a:off x="8015831" y="2829798"/>
            <a:ext cx="444442" cy="88888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26" tIns="45713" rIns="91426" bIns="45713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499" name="Text Box 114"/>
          <p:cNvSpPr txBox="1">
            <a:spLocks noChangeArrowheads="1"/>
          </p:cNvSpPr>
          <p:nvPr/>
        </p:nvSpPr>
        <p:spPr bwMode="auto">
          <a:xfrm>
            <a:off x="8417417" y="2628212"/>
            <a:ext cx="298412" cy="400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0500" name="Oval 116"/>
          <p:cNvSpPr>
            <a:spLocks noChangeArrowheads="1"/>
          </p:cNvSpPr>
          <p:nvPr/>
        </p:nvSpPr>
        <p:spPr bwMode="auto">
          <a:xfrm>
            <a:off x="8134880" y="2599641"/>
            <a:ext cx="179364" cy="179364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1" name="Oval 115"/>
          <p:cNvSpPr>
            <a:spLocks noChangeArrowheads="1"/>
          </p:cNvSpPr>
          <p:nvPr/>
        </p:nvSpPr>
        <p:spPr bwMode="auto">
          <a:xfrm>
            <a:off x="8076149" y="4045665"/>
            <a:ext cx="179365" cy="179365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502" name="Text Box 123"/>
          <p:cNvSpPr txBox="1">
            <a:spLocks noChangeArrowheads="1"/>
          </p:cNvSpPr>
          <p:nvPr/>
        </p:nvSpPr>
        <p:spPr bwMode="auto">
          <a:xfrm>
            <a:off x="2971413" y="1677424"/>
            <a:ext cx="2285702" cy="51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Uniform-Cost</a:t>
            </a:r>
          </a:p>
        </p:txBody>
      </p:sp>
      <p:sp>
        <p:nvSpPr>
          <p:cNvPr id="20503" name="Text Box 124"/>
          <p:cNvSpPr txBox="1">
            <a:spLocks noChangeArrowheads="1"/>
          </p:cNvSpPr>
          <p:nvPr/>
        </p:nvSpPr>
        <p:spPr bwMode="auto">
          <a:xfrm>
            <a:off x="7999958" y="1677424"/>
            <a:ext cx="609521" cy="51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A*</a:t>
            </a:r>
          </a:p>
        </p:txBody>
      </p:sp>
    </p:spTree>
    <p:extLst>
      <p:ext uri="{BB962C8B-B14F-4D97-AF65-F5344CB8AC3E}">
        <p14:creationId xmlns:p14="http://schemas.microsoft.com/office/powerpoint/2010/main" val="3151106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Oval 14"/>
          <p:cNvSpPr>
            <a:spLocks noChangeArrowheads="1"/>
          </p:cNvSpPr>
          <p:nvPr/>
        </p:nvSpPr>
        <p:spPr bwMode="auto">
          <a:xfrm>
            <a:off x="9004714" y="5029788"/>
            <a:ext cx="1284121" cy="62698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7" name="Oval 8"/>
          <p:cNvSpPr>
            <a:spLocks noChangeArrowheads="1"/>
          </p:cNvSpPr>
          <p:nvPr/>
        </p:nvSpPr>
        <p:spPr bwMode="auto">
          <a:xfrm>
            <a:off x="8395194" y="1829803"/>
            <a:ext cx="1912690" cy="1771420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UCS </a:t>
            </a:r>
            <a:r>
              <a:rPr lang="en-US" dirty="0" err="1">
                <a:latin typeface="Calibri"/>
                <a:cs typeface="Calibri"/>
              </a:rPr>
              <a:t>vs</a:t>
            </a:r>
            <a:r>
              <a:rPr lang="en-US" dirty="0">
                <a:latin typeface="Calibri"/>
                <a:cs typeface="Calibri"/>
              </a:rPr>
              <a:t> A* Contours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idx="1"/>
          </p:nvPr>
        </p:nvSpPr>
        <p:spPr>
          <a:xfrm>
            <a:off x="761900" y="1647263"/>
            <a:ext cx="6704727" cy="4525374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Uniform-cost expands equally in all “directions”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A* expands mainly toward the goal, but does hedge its bets to ensure optimality</a:t>
            </a:r>
          </a:p>
        </p:txBody>
      </p:sp>
      <p:sp>
        <p:nvSpPr>
          <p:cNvPr id="21510" name="Oval 4"/>
          <p:cNvSpPr>
            <a:spLocks noChangeArrowheads="1"/>
          </p:cNvSpPr>
          <p:nvPr/>
        </p:nvSpPr>
        <p:spPr bwMode="auto">
          <a:xfrm>
            <a:off x="9298364" y="2605991"/>
            <a:ext cx="163491" cy="153967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8533288" y="2721864"/>
            <a:ext cx="914281" cy="461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2" name="Oval 6"/>
          <p:cNvSpPr>
            <a:spLocks noChangeArrowheads="1"/>
          </p:cNvSpPr>
          <p:nvPr/>
        </p:nvSpPr>
        <p:spPr bwMode="auto">
          <a:xfrm>
            <a:off x="10225343" y="2628212"/>
            <a:ext cx="163491" cy="153967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3" name="Text Box 7"/>
          <p:cNvSpPr txBox="1">
            <a:spLocks noChangeArrowheads="1"/>
          </p:cNvSpPr>
          <p:nvPr/>
        </p:nvSpPr>
        <p:spPr bwMode="auto">
          <a:xfrm>
            <a:off x="10285660" y="2745673"/>
            <a:ext cx="914281" cy="461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Goal</a:t>
            </a:r>
          </a:p>
        </p:txBody>
      </p:sp>
      <p:sp>
        <p:nvSpPr>
          <p:cNvPr id="21514" name="Oval 9"/>
          <p:cNvSpPr>
            <a:spLocks noChangeArrowheads="1"/>
          </p:cNvSpPr>
          <p:nvPr/>
        </p:nvSpPr>
        <p:spPr bwMode="auto">
          <a:xfrm>
            <a:off x="8930113" y="2264721"/>
            <a:ext cx="869838" cy="86983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5" name="Oval 10"/>
          <p:cNvSpPr>
            <a:spLocks noChangeArrowheads="1"/>
          </p:cNvSpPr>
          <p:nvPr/>
        </p:nvSpPr>
        <p:spPr bwMode="auto">
          <a:xfrm>
            <a:off x="9233286" y="5271055"/>
            <a:ext cx="163492" cy="15396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6" name="Text Box 11"/>
          <p:cNvSpPr txBox="1">
            <a:spLocks noChangeArrowheads="1"/>
          </p:cNvSpPr>
          <p:nvPr/>
        </p:nvSpPr>
        <p:spPr bwMode="auto">
          <a:xfrm>
            <a:off x="8380908" y="5410736"/>
            <a:ext cx="914281" cy="461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21517" name="Oval 12"/>
          <p:cNvSpPr>
            <a:spLocks noChangeArrowheads="1"/>
          </p:cNvSpPr>
          <p:nvPr/>
        </p:nvSpPr>
        <p:spPr bwMode="auto">
          <a:xfrm>
            <a:off x="10212645" y="5258357"/>
            <a:ext cx="163491" cy="15396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21518" name="Text Box 13"/>
          <p:cNvSpPr txBox="1">
            <a:spLocks noChangeArrowheads="1"/>
          </p:cNvSpPr>
          <p:nvPr/>
        </p:nvSpPr>
        <p:spPr bwMode="auto">
          <a:xfrm>
            <a:off x="10220581" y="5406274"/>
            <a:ext cx="914281" cy="461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3" rIns="91426" bIns="45713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Goal</a:t>
            </a:r>
          </a:p>
        </p:txBody>
      </p:sp>
      <p:sp>
        <p:nvSpPr>
          <p:cNvPr id="21519" name="Oval 15"/>
          <p:cNvSpPr>
            <a:spLocks noChangeArrowheads="1"/>
          </p:cNvSpPr>
          <p:nvPr/>
        </p:nvSpPr>
        <p:spPr bwMode="auto">
          <a:xfrm>
            <a:off x="9125349" y="5105976"/>
            <a:ext cx="869838" cy="45714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26" tIns="45713" rIns="91426" bIns="45713" anchor="ctr"/>
          <a:lstStyle/>
          <a:p>
            <a:endParaRPr lang="en-US"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94667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ko-KR" dirty="0" err="1"/>
              <a:t>Informed</a:t>
            </a:r>
            <a:r>
              <a:rPr lang="tr-TR" altLang="ko-KR" dirty="0"/>
              <a:t> (</a:t>
            </a:r>
            <a:r>
              <a:rPr lang="tr-TR" altLang="ko-KR" dirty="0" err="1"/>
              <a:t>Heuristic</a:t>
            </a:r>
            <a:r>
              <a:rPr lang="tr-TR" altLang="ko-KR" dirty="0"/>
              <a:t>) </a:t>
            </a:r>
            <a:r>
              <a:rPr lang="tr-TR" altLang="ko-KR" dirty="0" err="1"/>
              <a:t>Search</a:t>
            </a:r>
            <a:endParaRPr lang="ko-KR" altLang="en-US" dirty="0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58757C32-7F65-1CB5-CB19-B29BFD0BB7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26860" y="1485900"/>
            <a:ext cx="7868454" cy="48244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79052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A*: Summary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9103" y="1554075"/>
            <a:ext cx="4864585" cy="4536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17355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A*: Summary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A* uses both backward costs and (estimates of) forward costs</a:t>
            </a:r>
          </a:p>
          <a:p>
            <a:pPr lvl="4"/>
            <a:endParaRPr lang="en-US" sz="1600" dirty="0"/>
          </a:p>
          <a:p>
            <a:pPr eaLnBrk="1" hangingPunct="1"/>
            <a:r>
              <a:rPr lang="en-US" dirty="0"/>
              <a:t>A* is optimal with admissible / consistent heuristics</a:t>
            </a:r>
          </a:p>
          <a:p>
            <a:pPr lvl="4"/>
            <a:endParaRPr lang="en-US" sz="1600" dirty="0"/>
          </a:p>
          <a:p>
            <a:pPr eaLnBrk="1" hangingPunct="1"/>
            <a:r>
              <a:rPr lang="en-US" dirty="0"/>
              <a:t>Heuristic design is key: often use relaxed problems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0943" y="3887098"/>
            <a:ext cx="8076145" cy="2486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-- UCS</a:t>
            </a:r>
          </a:p>
        </p:txBody>
      </p:sp>
      <p:pic>
        <p:nvPicPr>
          <p:cNvPr id="3" name="Empty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59801" y="1144093"/>
            <a:ext cx="6270812" cy="525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-- Greedy</a:t>
            </a:r>
          </a:p>
        </p:txBody>
      </p:sp>
      <p:pic>
        <p:nvPicPr>
          <p:cNvPr id="3" name="Empty-greedy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59800" y="1144092"/>
            <a:ext cx="6270814" cy="525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31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Contours (Empty) – A*</a:t>
            </a:r>
          </a:p>
        </p:txBody>
      </p:sp>
      <p:pic>
        <p:nvPicPr>
          <p:cNvPr id="3" name="Empty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59801" y="1144093"/>
            <a:ext cx="6270811" cy="525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3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Video of Demo Contours (</a:t>
            </a:r>
            <a:r>
              <a:rPr lang="en-US" dirty="0" err="1"/>
              <a:t>Pacman</a:t>
            </a:r>
            <a:r>
              <a:rPr lang="en-US" dirty="0"/>
              <a:t> Small Maze) – A*</a:t>
            </a:r>
          </a:p>
        </p:txBody>
      </p:sp>
      <p:pic>
        <p:nvPicPr>
          <p:cNvPr id="3" name="ContoursPacmanSmallMaze-astar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9516" y="1144091"/>
            <a:ext cx="9371380" cy="527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65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241"/>
            <a:ext cx="12190413" cy="1142851"/>
          </a:xfrm>
        </p:spPr>
        <p:txBody>
          <a:bodyPr/>
          <a:lstStyle/>
          <a:p>
            <a:r>
              <a:rPr lang="en-US" dirty="0"/>
              <a:t>Comparison</a:t>
            </a:r>
          </a:p>
        </p:txBody>
      </p:sp>
      <p:pic>
        <p:nvPicPr>
          <p:cNvPr id="4" name="Picture 3" descr="greedy_pacm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50" y="2373312"/>
            <a:ext cx="3657124" cy="2049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Content Placeholder 7" descr="uniform_pacma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025" y="2373312"/>
            <a:ext cx="3621409" cy="2057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Content Placeholder 3" descr="astar_pacman.jpg"/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9605" y="2373312"/>
            <a:ext cx="3516047" cy="2057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42851" y="5039964"/>
            <a:ext cx="1248897" cy="523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Greedy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04735" y="5039964"/>
            <a:ext cx="2120817" cy="523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Uniform Cost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52330" y="5039964"/>
            <a:ext cx="571191" cy="523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A*</a:t>
            </a:r>
          </a:p>
        </p:txBody>
      </p:sp>
    </p:spTree>
    <p:extLst>
      <p:ext uri="{BB962C8B-B14F-4D97-AF65-F5344CB8AC3E}">
        <p14:creationId xmlns:p14="http://schemas.microsoft.com/office/powerpoint/2010/main" val="3593863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982638" y="1989634"/>
            <a:ext cx="10369152" cy="3384376"/>
          </a:xfrm>
        </p:spPr>
        <p:txBody>
          <a:bodyPr/>
          <a:lstStyle/>
          <a:p>
            <a:r>
              <a:rPr lang="tr-TR" altLang="ko-KR" dirty="0" err="1"/>
              <a:t>End</a:t>
            </a:r>
            <a:r>
              <a:rPr lang="tr-TR" altLang="ko-KR" dirty="0"/>
              <a:t> of </a:t>
            </a:r>
            <a:r>
              <a:rPr lang="tr-TR" altLang="ko-KR" dirty="0" err="1"/>
              <a:t>the</a:t>
            </a:r>
            <a:r>
              <a:rPr lang="tr-TR" altLang="ko-KR" dirty="0"/>
              <a:t> </a:t>
            </a:r>
            <a:r>
              <a:rPr lang="tr-TR" altLang="ko-KR" dirty="0" err="1"/>
              <a:t>Week</a:t>
            </a:r>
            <a:r>
              <a:rPr lang="tr-TR" altLang="ko-KR" dirty="0"/>
              <a:t>…</a:t>
            </a:r>
            <a:br>
              <a:rPr lang="tr-TR" altLang="ko-KR" dirty="0"/>
            </a:br>
            <a:br>
              <a:rPr lang="tr-TR" altLang="ko-KR" dirty="0"/>
            </a:br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Today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85711" y="1215518"/>
            <a:ext cx="10641214" cy="4728548"/>
          </a:xfrm>
        </p:spPr>
        <p:txBody>
          <a:bodyPr/>
          <a:lstStyle/>
          <a:p>
            <a:pPr eaLnBrk="1" hangingPunct="1"/>
            <a:endParaRPr lang="en-US" sz="3600" dirty="0"/>
          </a:p>
          <a:p>
            <a:pPr eaLnBrk="1" hangingPunct="1"/>
            <a:r>
              <a:rPr lang="en-US" sz="3600" dirty="0"/>
              <a:t>Informed Search</a:t>
            </a:r>
          </a:p>
          <a:p>
            <a:pPr lvl="1"/>
            <a:r>
              <a:rPr lang="en-US" sz="3200" dirty="0"/>
              <a:t>Heuristics</a:t>
            </a:r>
          </a:p>
          <a:p>
            <a:pPr lvl="1"/>
            <a:r>
              <a:rPr lang="en-US" sz="3200" dirty="0"/>
              <a:t>Greedy Search</a:t>
            </a:r>
          </a:p>
          <a:p>
            <a:pPr lvl="1"/>
            <a:r>
              <a:rPr lang="en-US" sz="3200" dirty="0"/>
              <a:t>A* Search</a:t>
            </a:r>
          </a:p>
          <a:p>
            <a:pPr lvl="2"/>
            <a:endParaRPr lang="en-US" sz="2800" dirty="0"/>
          </a:p>
          <a:p>
            <a:pPr eaLnBrk="1" hangingPunct="1"/>
            <a:r>
              <a:rPr lang="en-US" sz="3600" dirty="0"/>
              <a:t>Graph Search</a:t>
            </a:r>
          </a:p>
          <a:p>
            <a:pPr lvl="2"/>
            <a:endParaRPr lang="en-US" sz="2800" dirty="0"/>
          </a:p>
          <a:p>
            <a:pPr lvl="1" eaLnBrk="1" hangingPunct="1"/>
            <a:endParaRPr lang="en-US" sz="3200" dirty="0"/>
          </a:p>
          <a:p>
            <a:pPr eaLnBrk="1" hangingPunct="1"/>
            <a:endParaRPr lang="en-US" sz="3600" dirty="0"/>
          </a:p>
          <a:p>
            <a:pPr eaLnBrk="1" hangingPunct="1"/>
            <a:endParaRPr lang="en-US" sz="3600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89691" y="1298694"/>
            <a:ext cx="5681679" cy="44162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0081841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-1" y="-24156"/>
            <a:ext cx="12190413" cy="1142851"/>
          </a:xfrm>
        </p:spPr>
        <p:txBody>
          <a:bodyPr/>
          <a:lstStyle/>
          <a:p>
            <a:r>
              <a:rPr lang="en-US" dirty="0"/>
              <a:t>Video of Demo Contours UCS </a:t>
            </a:r>
            <a:r>
              <a:rPr lang="en-US" dirty="0" err="1"/>
              <a:t>Pacman</a:t>
            </a:r>
            <a:r>
              <a:rPr lang="en-US" dirty="0"/>
              <a:t> Small Maze</a:t>
            </a:r>
          </a:p>
        </p:txBody>
      </p:sp>
      <p:pic>
        <p:nvPicPr>
          <p:cNvPr id="2" name="ContoursPacmanSmallMaze-UC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5048" y="1144092"/>
            <a:ext cx="10120317" cy="571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2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Informed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4294" y="1604467"/>
            <a:ext cx="6462775" cy="42619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1422569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4324" y="-228653"/>
            <a:ext cx="7774199" cy="1143265"/>
          </a:xfrm>
          <a:noFill/>
        </p:spPr>
        <p:txBody>
          <a:bodyPr vert="horz" lIns="90509" tIns="44460" rIns="90509" bIns="44460" rtlCol="0" anchor="ctr">
            <a:normAutofit/>
          </a:bodyPr>
          <a:lstStyle/>
          <a:p>
            <a:r>
              <a:rPr lang="en-US" altLang="en-US"/>
              <a:t>Heuristic Search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18542" y="762177"/>
            <a:ext cx="12071871" cy="6097411"/>
          </a:xfrm>
          <a:noFill/>
        </p:spPr>
        <p:txBody>
          <a:bodyPr vert="horz" lIns="90509" tIns="44460" rIns="90509" bIns="44460" rtlCol="0">
            <a:normAutofit/>
          </a:bodyPr>
          <a:lstStyle/>
          <a:p>
            <a:r>
              <a:rPr lang="en-US" altLang="en-US" sz="2400" dirty="0"/>
              <a:t>Heuristic - a “rule of thumb” used to help guide search</a:t>
            </a:r>
          </a:p>
          <a:p>
            <a:pPr lvl="1"/>
            <a:r>
              <a:rPr lang="en-US" altLang="en-US" sz="2000" dirty="0"/>
              <a:t>often, something learned experientially and recalled when needed</a:t>
            </a:r>
          </a:p>
          <a:p>
            <a:r>
              <a:rPr lang="en-US" altLang="en-US" sz="2400" dirty="0"/>
              <a:t>Heuristic Function - function applied to a state in a search space to indicate a</a:t>
            </a:r>
            <a:r>
              <a:rPr lang="tr-TR" altLang="en-US" sz="2400" dirty="0"/>
              <a:t>     </a:t>
            </a:r>
            <a:r>
              <a:rPr lang="en-US" altLang="en-US" sz="2400" dirty="0"/>
              <a:t> likelihood of success if that state is selected</a:t>
            </a:r>
          </a:p>
          <a:p>
            <a:pPr lvl="1"/>
            <a:r>
              <a:rPr lang="en-US" altLang="en-US" sz="2000" dirty="0"/>
              <a:t>heuristic search methods are known as “weak methods” because of their generality and </a:t>
            </a:r>
            <a:r>
              <a:rPr lang="tr-TR" altLang="en-US" sz="2000" dirty="0"/>
              <a:t>        </a:t>
            </a:r>
            <a:r>
              <a:rPr lang="en-US" altLang="en-US" sz="2000" dirty="0"/>
              <a:t>because they do not apply a great deal of knowledge </a:t>
            </a:r>
          </a:p>
          <a:p>
            <a:pPr lvl="1"/>
            <a:r>
              <a:rPr lang="en-US" altLang="en-US" sz="2000" dirty="0"/>
              <a:t>the methods themselves are not domain or problem specific, only the heuristic function is </a:t>
            </a:r>
            <a:r>
              <a:rPr lang="tr-TR" altLang="en-US" sz="2000" dirty="0"/>
              <a:t>     </a:t>
            </a:r>
            <a:r>
              <a:rPr lang="en-US" altLang="en-US" sz="2000" dirty="0"/>
              <a:t>problem specific</a:t>
            </a:r>
          </a:p>
          <a:p>
            <a:r>
              <a:rPr lang="en-US" altLang="en-US" sz="2400" dirty="0"/>
              <a:t>Heuristic Search – </a:t>
            </a:r>
          </a:p>
          <a:p>
            <a:pPr lvl="1"/>
            <a:r>
              <a:rPr lang="en-US" altLang="en-US" sz="2000" dirty="0"/>
              <a:t>given a search space, a current state and a goal state</a:t>
            </a:r>
          </a:p>
          <a:p>
            <a:pPr lvl="1"/>
            <a:r>
              <a:rPr lang="en-US" altLang="en-US" sz="2000" dirty="0"/>
              <a:t>generate all successor states and evaluate each with our heuristic function</a:t>
            </a:r>
          </a:p>
          <a:p>
            <a:pPr lvl="1"/>
            <a:r>
              <a:rPr lang="en-US" altLang="en-US" sz="2000" dirty="0"/>
              <a:t>select the move that yields the best heuristic value</a:t>
            </a:r>
          </a:p>
        </p:txBody>
      </p:sp>
    </p:spTree>
    <p:extLst>
      <p:ext uri="{BB962C8B-B14F-4D97-AF65-F5344CB8AC3E}">
        <p14:creationId xmlns:p14="http://schemas.microsoft.com/office/powerpoint/2010/main" val="39488350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Search Heuristics</a:t>
            </a:r>
          </a:p>
        </p:txBody>
      </p:sp>
      <p:pic>
        <p:nvPicPr>
          <p:cNvPr id="32771" name="Picture 2" descr="Z:\Shared with PC\smallMaz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331" y="3499635"/>
            <a:ext cx="6622189" cy="297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457140" y="1220282"/>
            <a:ext cx="8014330" cy="2133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0" tIns="45712" rIns="91420" bIns="45712"/>
          <a:lstStyle/>
          <a:p>
            <a:pPr marL="342832" indent="-34283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800" kern="0" dirty="0">
                <a:solidFill>
                  <a:schemeClr val="accent2"/>
                </a:solidFill>
                <a:latin typeface="Calibri" pitchFamily="34" charset="0"/>
              </a:rPr>
              <a:t>A heuristic is:</a:t>
            </a:r>
          </a:p>
          <a:p>
            <a:pPr marL="799941" lvl="1" indent="-34283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latin typeface="Calibri" pitchFamily="34" charset="0"/>
              </a:rPr>
              <a:t>A function that </a:t>
            </a:r>
            <a:r>
              <a:rPr lang="en-US" i="1" kern="0" dirty="0">
                <a:latin typeface="Calibri" pitchFamily="34" charset="0"/>
              </a:rPr>
              <a:t>estimates</a:t>
            </a:r>
            <a:r>
              <a:rPr lang="en-US" kern="0" dirty="0">
                <a:latin typeface="Calibri" pitchFamily="34" charset="0"/>
              </a:rPr>
              <a:t> how close a state is to a goal</a:t>
            </a:r>
          </a:p>
          <a:p>
            <a:pPr marL="799941" lvl="1" indent="-34283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latin typeface="Calibri" pitchFamily="34" charset="0"/>
              </a:rPr>
              <a:t>Designed for a particular search problem</a:t>
            </a:r>
          </a:p>
          <a:p>
            <a:pPr marL="799941" lvl="1" indent="-34283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latin typeface="Calibri" pitchFamily="34" charset="0"/>
              </a:rPr>
              <a:t>Examples: Manhattan distance, Euclidean distance for </a:t>
            </a:r>
            <a:r>
              <a:rPr lang="en-US" kern="0" dirty="0" err="1">
                <a:latin typeface="Calibri" pitchFamily="34" charset="0"/>
              </a:rPr>
              <a:t>pathing</a:t>
            </a:r>
            <a:endParaRPr lang="en-US" kern="0" dirty="0">
              <a:latin typeface="Calibri" pitchFamily="34" charset="0"/>
            </a:endParaRP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903176" y="4078996"/>
            <a:ext cx="3025381" cy="1923800"/>
            <a:chOff x="1573306" y="4155142"/>
            <a:chExt cx="3025588" cy="1922929"/>
          </a:xfrm>
        </p:grpSpPr>
        <p:sp>
          <p:nvSpPr>
            <p:cNvPr id="13" name="Freeform 12"/>
            <p:cNvSpPr/>
            <p:nvPr/>
          </p:nvSpPr>
          <p:spPr>
            <a:xfrm>
              <a:off x="1573306" y="4578757"/>
              <a:ext cx="3025588" cy="1499314"/>
            </a:xfrm>
            <a:custGeom>
              <a:avLst/>
              <a:gdLst>
                <a:gd name="connsiteX0" fmla="*/ 3065929 w 3065929"/>
                <a:gd name="connsiteY0" fmla="*/ 13447 h 1479177"/>
                <a:gd name="connsiteX1" fmla="*/ 0 w 3065929"/>
                <a:gd name="connsiteY1" fmla="*/ 0 h 1479177"/>
                <a:gd name="connsiteX2" fmla="*/ 26894 w 3065929"/>
                <a:gd name="connsiteY2" fmla="*/ 1479177 h 147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5929" h="1479177">
                  <a:moveTo>
                    <a:pt x="3065929" y="13447"/>
                  </a:moveTo>
                  <a:lnTo>
                    <a:pt x="0" y="0"/>
                  </a:lnTo>
                  <a:lnTo>
                    <a:pt x="26894" y="1479177"/>
                  </a:lnTo>
                </a:path>
              </a:pathLst>
            </a:cu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778" name="TextBox 15"/>
            <p:cNvSpPr txBox="1">
              <a:spLocks noChangeArrowheads="1"/>
            </p:cNvSpPr>
            <p:nvPr/>
          </p:nvSpPr>
          <p:spPr bwMode="auto">
            <a:xfrm>
              <a:off x="2164976" y="4155142"/>
              <a:ext cx="441119" cy="399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10</a:t>
              </a:r>
            </a:p>
          </p:txBody>
        </p:sp>
        <p:sp>
          <p:nvSpPr>
            <p:cNvPr id="32779" name="TextBox 16"/>
            <p:cNvSpPr txBox="1">
              <a:spLocks noChangeArrowheads="1"/>
            </p:cNvSpPr>
            <p:nvPr/>
          </p:nvSpPr>
          <p:spPr bwMode="auto">
            <a:xfrm>
              <a:off x="1591236" y="4953001"/>
              <a:ext cx="312887" cy="3998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5</a:t>
              </a:r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984129" y="4496457"/>
            <a:ext cx="2977755" cy="1506341"/>
            <a:chOff x="1653989" y="4572529"/>
            <a:chExt cx="2978334" cy="150554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1653989" y="4572529"/>
              <a:ext cx="2978334" cy="150554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776" name="TextBox 17"/>
            <p:cNvSpPr txBox="1">
              <a:spLocks noChangeArrowheads="1"/>
            </p:cNvSpPr>
            <p:nvPr/>
          </p:nvSpPr>
          <p:spPr bwMode="auto">
            <a:xfrm>
              <a:off x="3016625" y="5356413"/>
              <a:ext cx="630341" cy="3998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11.2</a:t>
              </a:r>
            </a:p>
          </p:txBody>
        </p:sp>
      </p:grp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8171" y="1525042"/>
            <a:ext cx="3407387" cy="2299986"/>
          </a:xfrm>
          <a:prstGeom prst="rect">
            <a:avLst/>
          </a:prstGeom>
          <a:noFill/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99959" y="4117080"/>
            <a:ext cx="3475680" cy="23739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673754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661" y="-455900"/>
            <a:ext cx="9752329" cy="73142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6408527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314247" y="915522"/>
            <a:ext cx="4876165" cy="304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4156"/>
            <a:ext cx="9447570" cy="1142851"/>
          </a:xfrm>
        </p:spPr>
        <p:txBody>
          <a:bodyPr/>
          <a:lstStyle/>
          <a:p>
            <a:pPr eaLnBrk="1" hangingPunct="1"/>
            <a:r>
              <a:rPr lang="en-US" dirty="0"/>
              <a:t>Greedy Search</a:t>
            </a:r>
          </a:p>
        </p:txBody>
      </p:sp>
      <p:sp>
        <p:nvSpPr>
          <p:cNvPr id="816131" name="Rectangle 3"/>
          <p:cNvSpPr>
            <a:spLocks noGrp="1" noChangeArrowheads="1"/>
          </p:cNvSpPr>
          <p:nvPr>
            <p:ph idx="1"/>
          </p:nvPr>
        </p:nvSpPr>
        <p:spPr>
          <a:xfrm>
            <a:off x="1066661" y="1440914"/>
            <a:ext cx="8228528" cy="488410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Expand the node that seems closest…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800" dirty="0"/>
          </a:p>
        </p:txBody>
      </p:sp>
      <p:pic>
        <p:nvPicPr>
          <p:cNvPr id="8161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09499" y="2269480"/>
            <a:ext cx="1122217" cy="571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3642" y="2312339"/>
            <a:ext cx="6534886" cy="1320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22222" y="2363133"/>
            <a:ext cx="7876149" cy="2128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613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19046" y="2344089"/>
            <a:ext cx="7879325" cy="289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5198" y="3963124"/>
            <a:ext cx="3238076" cy="2428558"/>
          </a:xfrm>
          <a:prstGeom prst="rect">
            <a:avLst/>
          </a:prstGeom>
          <a:noFill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1803"/>
          <a:stretch>
            <a:fillRect/>
          </a:stretch>
        </p:blipFill>
        <p:spPr bwMode="auto">
          <a:xfrm>
            <a:off x="7338138" y="1241"/>
            <a:ext cx="4852275" cy="3047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502627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14803</TotalTime>
  <Words>839</Words>
  <Application>Microsoft Office PowerPoint</Application>
  <PresentationFormat>Özel</PresentationFormat>
  <Paragraphs>184</Paragraphs>
  <Slides>27</Slides>
  <Notes>9</Notes>
  <HiddenSlides>0</HiddenSlides>
  <MMClips>7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27</vt:i4>
      </vt:variant>
    </vt:vector>
  </HeadingPairs>
  <TitlesOfParts>
    <vt:vector size="36" baseType="lpstr">
      <vt:lpstr>굴림체</vt:lpstr>
      <vt:lpstr>Arial</vt:lpstr>
      <vt:lpstr>Noto Sans</vt:lpstr>
      <vt:lpstr>Times-Roman</vt:lpstr>
      <vt:lpstr>맑은 고딕</vt:lpstr>
      <vt:lpstr>Calibri Light</vt:lpstr>
      <vt:lpstr>Calibri</vt:lpstr>
      <vt:lpstr>Wingdings</vt:lpstr>
      <vt:lpstr>Office 테마</vt:lpstr>
      <vt:lpstr>CENG401 MACHINE LEARNING  AND  ARTIFICIAL  INTELLIGENCE</vt:lpstr>
      <vt:lpstr>Informed (Heuristic) Search</vt:lpstr>
      <vt:lpstr>Today</vt:lpstr>
      <vt:lpstr>Video of Demo Contours UCS Pacman Small Maze</vt:lpstr>
      <vt:lpstr>Informed Search</vt:lpstr>
      <vt:lpstr>Heuristic Search</vt:lpstr>
      <vt:lpstr>Search Heuristics</vt:lpstr>
      <vt:lpstr>Greedy Search</vt:lpstr>
      <vt:lpstr>Greedy Search</vt:lpstr>
      <vt:lpstr>Greedy Search</vt:lpstr>
      <vt:lpstr>Video of Demo Contours Greedy (Empty)</vt:lpstr>
      <vt:lpstr>Video of Demo Contours Greedy (Pacman Small Maze)</vt:lpstr>
      <vt:lpstr>A* Search</vt:lpstr>
      <vt:lpstr>A* Search</vt:lpstr>
      <vt:lpstr>A* Search Algorithm Definition </vt:lpstr>
      <vt:lpstr>Combining UCS and Greedy</vt:lpstr>
      <vt:lpstr>Properties of A*</vt:lpstr>
      <vt:lpstr>Properties of A*</vt:lpstr>
      <vt:lpstr>UCS vs A* Contours</vt:lpstr>
      <vt:lpstr>A*: Summary</vt:lpstr>
      <vt:lpstr>A*: Summary</vt:lpstr>
      <vt:lpstr>Video of Demo Contours (Empty) -- UCS</vt:lpstr>
      <vt:lpstr>Video of Demo Contours (Empty) -- Greedy</vt:lpstr>
      <vt:lpstr>Video of Demo Contours (Empty) – A*</vt:lpstr>
      <vt:lpstr>Video of Demo Contours (Pacman Small Maze) – A*</vt:lpstr>
      <vt:lpstr>Comparison</vt:lpstr>
      <vt:lpstr>End of the Week…  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monster</cp:lastModifiedBy>
  <cp:revision>139</cp:revision>
  <dcterms:created xsi:type="dcterms:W3CDTF">2010-02-01T08:03:16Z</dcterms:created>
  <dcterms:modified xsi:type="dcterms:W3CDTF">2022-11-07T06:49:21Z</dcterms:modified>
  <cp:category>www.slidemembers.com</cp:category>
</cp:coreProperties>
</file>